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448" r:id="rId5"/>
    <p:sldId id="259" r:id="rId6"/>
    <p:sldId id="2456" r:id="rId7"/>
    <p:sldId id="2463" r:id="rId8"/>
    <p:sldId id="2466" r:id="rId9"/>
    <p:sldId id="2467" r:id="rId10"/>
    <p:sldId id="2468" r:id="rId11"/>
    <p:sldId id="2450" r:id="rId12"/>
    <p:sldId id="262" r:id="rId13"/>
    <p:sldId id="2454" r:id="rId14"/>
    <p:sldId id="2451" r:id="rId15"/>
    <p:sldId id="2474" r:id="rId16"/>
    <p:sldId id="2472" r:id="rId17"/>
    <p:sldId id="2473" r:id="rId18"/>
    <p:sldId id="2476" r:id="rId19"/>
    <p:sldId id="2477" r:id="rId20"/>
    <p:sldId id="2478" r:id="rId21"/>
    <p:sldId id="2479" r:id="rId22"/>
    <p:sldId id="2480" r:id="rId23"/>
    <p:sldId id="2481" r:id="rId24"/>
    <p:sldId id="2490" r:id="rId25"/>
    <p:sldId id="2483" r:id="rId26"/>
    <p:sldId id="2482" r:id="rId27"/>
    <p:sldId id="2494" r:id="rId28"/>
    <p:sldId id="2484" r:id="rId29"/>
    <p:sldId id="2485" r:id="rId30"/>
    <p:sldId id="2486" r:id="rId31"/>
    <p:sldId id="2487" r:id="rId32"/>
    <p:sldId id="2488" r:id="rId33"/>
    <p:sldId id="2489" r:id="rId34"/>
    <p:sldId id="2492" r:id="rId35"/>
    <p:sldId id="2491" r:id="rId36"/>
    <p:sldId id="2493" r:id="rId37"/>
    <p:sldId id="243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0FF"/>
    <a:srgbClr val="A53F52"/>
    <a:srgbClr val="E99757"/>
    <a:srgbClr val="01023B"/>
    <a:srgbClr val="898989"/>
    <a:srgbClr val="2F3342"/>
    <a:srgbClr val="2C2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1992"/>
        <p:guide pos="3840"/>
        <p:guide orient="horz" pos="1416"/>
      </p:guideLst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8722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9972FA-798B-4CFA-8637-F1ACD0ECE0C5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F538396-F7F4-4499-98BC-0AB77CCC2EDA}">
      <dgm:prSet/>
      <dgm:spPr/>
      <dgm:t>
        <a:bodyPr/>
        <a:lstStyle/>
        <a:p>
          <a:r>
            <a:rPr lang="en-US" b="1"/>
            <a:t>A’ Lockdown</a:t>
          </a:r>
          <a:endParaRPr lang="en-US"/>
        </a:p>
      </dgm:t>
    </dgm:pt>
    <dgm:pt modelId="{517422F7-D571-4BBB-8021-3FA2C1E903A0}" type="parTrans" cxnId="{15AB58DE-0B30-41EC-923D-A5F01543F2A2}">
      <dgm:prSet/>
      <dgm:spPr/>
      <dgm:t>
        <a:bodyPr/>
        <a:lstStyle/>
        <a:p>
          <a:endParaRPr lang="en-US"/>
        </a:p>
      </dgm:t>
    </dgm:pt>
    <dgm:pt modelId="{6856F9C2-6A1C-4428-A089-F703F1CF3DEC}" type="sibTrans" cxnId="{15AB58DE-0B30-41EC-923D-A5F01543F2A2}">
      <dgm:prSet/>
      <dgm:spPr/>
      <dgm:t>
        <a:bodyPr/>
        <a:lstStyle/>
        <a:p>
          <a:endParaRPr lang="en-US"/>
        </a:p>
      </dgm:t>
    </dgm:pt>
    <dgm:pt modelId="{7E65F8AF-FDE4-4CB9-80C8-752EB9410FC1}">
      <dgm:prSet custT="1"/>
      <dgm:spPr/>
      <dgm:t>
        <a:bodyPr/>
        <a:lstStyle/>
        <a:p>
          <a:r>
            <a:rPr lang="en-US" sz="2000" b="1" dirty="0"/>
            <a:t>Fear</a:t>
          </a:r>
        </a:p>
      </dgm:t>
    </dgm:pt>
    <dgm:pt modelId="{015F62D1-2359-48DD-889E-6554F03E9C5D}" type="parTrans" cxnId="{D4731B11-25AF-4510-872F-62A4DEBC3B00}">
      <dgm:prSet/>
      <dgm:spPr/>
      <dgm:t>
        <a:bodyPr/>
        <a:lstStyle/>
        <a:p>
          <a:endParaRPr lang="en-US"/>
        </a:p>
      </dgm:t>
    </dgm:pt>
    <dgm:pt modelId="{02E3ACEE-2A06-4F2B-9341-688E64573369}" type="sibTrans" cxnId="{D4731B11-25AF-4510-872F-62A4DEBC3B00}">
      <dgm:prSet/>
      <dgm:spPr/>
      <dgm:t>
        <a:bodyPr/>
        <a:lstStyle/>
        <a:p>
          <a:endParaRPr lang="en-US"/>
        </a:p>
      </dgm:t>
    </dgm:pt>
    <dgm:pt modelId="{D1202BDA-65BD-41C7-98AE-E5D1C57D9A7D}">
      <dgm:prSet custT="1"/>
      <dgm:spPr/>
      <dgm:t>
        <a:bodyPr/>
        <a:lstStyle/>
        <a:p>
          <a:r>
            <a:rPr lang="en-US" sz="2000" b="1" dirty="0"/>
            <a:t>Reverent adherence to measures</a:t>
          </a:r>
        </a:p>
      </dgm:t>
    </dgm:pt>
    <dgm:pt modelId="{6A754EF8-70F2-4621-A595-5BF362970144}" type="parTrans" cxnId="{1B9A1829-4CAC-4AE8-ACF3-9275FC39826F}">
      <dgm:prSet/>
      <dgm:spPr/>
      <dgm:t>
        <a:bodyPr/>
        <a:lstStyle/>
        <a:p>
          <a:endParaRPr lang="en-US"/>
        </a:p>
      </dgm:t>
    </dgm:pt>
    <dgm:pt modelId="{F8FE6B51-2199-4D2E-90DE-A23E6B779156}" type="sibTrans" cxnId="{1B9A1829-4CAC-4AE8-ACF3-9275FC39826F}">
      <dgm:prSet/>
      <dgm:spPr/>
      <dgm:t>
        <a:bodyPr/>
        <a:lstStyle/>
        <a:p>
          <a:endParaRPr lang="en-US"/>
        </a:p>
      </dgm:t>
    </dgm:pt>
    <dgm:pt modelId="{BDB06412-F035-4CFF-ACAD-023EB06C7606}">
      <dgm:prSet/>
      <dgm:spPr/>
      <dgm:t>
        <a:bodyPr/>
        <a:lstStyle/>
        <a:p>
          <a:r>
            <a:rPr lang="en-US" b="1" dirty="0"/>
            <a:t>B’ Lockdown</a:t>
          </a:r>
          <a:endParaRPr lang="en-US" dirty="0"/>
        </a:p>
      </dgm:t>
    </dgm:pt>
    <dgm:pt modelId="{9F07A9A0-811F-4B7B-9045-DA755B9B71CE}" type="parTrans" cxnId="{C990332D-3E27-44E9-B53F-A4FA0C3DE6A5}">
      <dgm:prSet/>
      <dgm:spPr/>
      <dgm:t>
        <a:bodyPr/>
        <a:lstStyle/>
        <a:p>
          <a:endParaRPr lang="en-US"/>
        </a:p>
      </dgm:t>
    </dgm:pt>
    <dgm:pt modelId="{3C1D709E-BA9E-4001-A814-DCCCB524B8AD}" type="sibTrans" cxnId="{C990332D-3E27-44E9-B53F-A4FA0C3DE6A5}">
      <dgm:prSet/>
      <dgm:spPr/>
      <dgm:t>
        <a:bodyPr/>
        <a:lstStyle/>
        <a:p>
          <a:endParaRPr lang="en-US"/>
        </a:p>
      </dgm:t>
    </dgm:pt>
    <dgm:pt modelId="{B7B3ED0D-FD0D-4F81-B773-E62557322ECA}">
      <dgm:prSet custT="1"/>
      <dgm:spPr/>
      <dgm:t>
        <a:bodyPr/>
        <a:lstStyle/>
        <a:p>
          <a:r>
            <a:rPr lang="en-US" sz="2000" dirty="0"/>
            <a:t>Fatigue</a:t>
          </a:r>
        </a:p>
      </dgm:t>
    </dgm:pt>
    <dgm:pt modelId="{35424433-DA1B-4993-ADC5-B21193AD8F8D}" type="parTrans" cxnId="{7674E426-C9FB-4482-B634-4FC169E6B48D}">
      <dgm:prSet/>
      <dgm:spPr/>
      <dgm:t>
        <a:bodyPr/>
        <a:lstStyle/>
        <a:p>
          <a:endParaRPr lang="en-US"/>
        </a:p>
      </dgm:t>
    </dgm:pt>
    <dgm:pt modelId="{C4FF8D44-34D4-4E9E-8565-760A6AD32BD4}" type="sibTrans" cxnId="{7674E426-C9FB-4482-B634-4FC169E6B48D}">
      <dgm:prSet/>
      <dgm:spPr/>
      <dgm:t>
        <a:bodyPr/>
        <a:lstStyle/>
        <a:p>
          <a:endParaRPr lang="en-US"/>
        </a:p>
      </dgm:t>
    </dgm:pt>
    <dgm:pt modelId="{F6E9DBD8-1D2E-4FDC-AB20-99D219B91198}">
      <dgm:prSet custT="1"/>
      <dgm:spPr/>
      <dgm:t>
        <a:bodyPr/>
        <a:lstStyle/>
        <a:p>
          <a:r>
            <a:rPr lang="en-US" sz="1800" b="1" dirty="0"/>
            <a:t>Disappointment</a:t>
          </a:r>
        </a:p>
      </dgm:t>
    </dgm:pt>
    <dgm:pt modelId="{C6690762-51A1-4AA4-BA9D-353C167B814F}" type="parTrans" cxnId="{95CDC7BB-697A-4498-8403-A09D70801066}">
      <dgm:prSet/>
      <dgm:spPr/>
      <dgm:t>
        <a:bodyPr/>
        <a:lstStyle/>
        <a:p>
          <a:endParaRPr lang="en-US"/>
        </a:p>
      </dgm:t>
    </dgm:pt>
    <dgm:pt modelId="{F8A64744-9C67-4ED0-B4CB-8128046FCC63}" type="sibTrans" cxnId="{95CDC7BB-697A-4498-8403-A09D70801066}">
      <dgm:prSet/>
      <dgm:spPr/>
      <dgm:t>
        <a:bodyPr/>
        <a:lstStyle/>
        <a:p>
          <a:endParaRPr lang="en-US"/>
        </a:p>
      </dgm:t>
    </dgm:pt>
    <dgm:pt modelId="{F896B071-BB22-4E11-AF1F-1CB5EC5151D9}">
      <dgm:prSet custT="1"/>
      <dgm:spPr/>
      <dgm:t>
        <a:bodyPr/>
        <a:lstStyle/>
        <a:p>
          <a:r>
            <a:rPr lang="en-US" sz="1400" dirty="0"/>
            <a:t>Fear because the virus is now around us, to acquaintances, to our friends</a:t>
          </a:r>
        </a:p>
      </dgm:t>
    </dgm:pt>
    <dgm:pt modelId="{84CFAFF9-96DE-4D7B-B9D4-0626F3E68866}" type="parTrans" cxnId="{1273B82E-D534-4550-A433-5E407908E54C}">
      <dgm:prSet/>
      <dgm:spPr/>
      <dgm:t>
        <a:bodyPr/>
        <a:lstStyle/>
        <a:p>
          <a:endParaRPr lang="en-US"/>
        </a:p>
      </dgm:t>
    </dgm:pt>
    <dgm:pt modelId="{A19C7308-F82A-4982-98F9-A26DBC13F6A2}" type="sibTrans" cxnId="{1273B82E-D534-4550-A433-5E407908E54C}">
      <dgm:prSet/>
      <dgm:spPr/>
      <dgm:t>
        <a:bodyPr/>
        <a:lstStyle/>
        <a:p>
          <a:endParaRPr lang="en-US"/>
        </a:p>
      </dgm:t>
    </dgm:pt>
    <dgm:pt modelId="{FEC0067C-A753-475B-8B10-3E7A0A527041}">
      <dgm:prSet custT="1"/>
      <dgm:spPr/>
      <dgm:t>
        <a:bodyPr/>
        <a:lstStyle/>
        <a:p>
          <a:r>
            <a:rPr lang="en-US" sz="1800" dirty="0"/>
            <a:t>The upcoming winter does not help at any level</a:t>
          </a:r>
        </a:p>
      </dgm:t>
    </dgm:pt>
    <dgm:pt modelId="{C2DF9F34-E1BF-4F61-9AF1-60692B5C1E97}" type="parTrans" cxnId="{EA6E1A54-FB8E-4289-AD8D-C1E769766B9F}">
      <dgm:prSet/>
      <dgm:spPr/>
      <dgm:t>
        <a:bodyPr/>
        <a:lstStyle/>
        <a:p>
          <a:endParaRPr lang="en-US"/>
        </a:p>
      </dgm:t>
    </dgm:pt>
    <dgm:pt modelId="{145B4461-82CF-4AFD-AB80-897B7E6D71A7}" type="sibTrans" cxnId="{EA6E1A54-FB8E-4289-AD8D-C1E769766B9F}">
      <dgm:prSet/>
      <dgm:spPr/>
      <dgm:t>
        <a:bodyPr/>
        <a:lstStyle/>
        <a:p>
          <a:endParaRPr lang="en-US"/>
        </a:p>
      </dgm:t>
    </dgm:pt>
    <dgm:pt modelId="{94C4BD14-5596-4C48-BD00-AC2A613C5088}">
      <dgm:prSet custT="1"/>
      <dgm:spPr/>
      <dgm:t>
        <a:bodyPr/>
        <a:lstStyle/>
        <a:p>
          <a:r>
            <a:rPr lang="en-US" sz="2000" b="1" dirty="0"/>
            <a:t>Shock</a:t>
          </a:r>
        </a:p>
      </dgm:t>
    </dgm:pt>
    <dgm:pt modelId="{E7D6365E-A431-48D4-BB26-741AC35BFCA2}" type="sibTrans" cxnId="{E7E0F33B-D44B-401B-A8EF-53B4F5544414}">
      <dgm:prSet/>
      <dgm:spPr/>
      <dgm:t>
        <a:bodyPr/>
        <a:lstStyle/>
        <a:p>
          <a:endParaRPr lang="en-US"/>
        </a:p>
      </dgm:t>
    </dgm:pt>
    <dgm:pt modelId="{901D550B-2CBA-4D8D-BB28-10FEF6B95C3D}" type="parTrans" cxnId="{E7E0F33B-D44B-401B-A8EF-53B4F5544414}">
      <dgm:prSet/>
      <dgm:spPr/>
      <dgm:t>
        <a:bodyPr/>
        <a:lstStyle/>
        <a:p>
          <a:endParaRPr lang="en-US"/>
        </a:p>
      </dgm:t>
    </dgm:pt>
    <dgm:pt modelId="{AFB165EA-D0BE-427A-8001-F0F2CEF2F09F}">
      <dgm:prSet custT="1"/>
      <dgm:spPr/>
      <dgm:t>
        <a:bodyPr/>
        <a:lstStyle/>
        <a:p>
          <a:r>
            <a:rPr lang="en-US" sz="2000" dirty="0"/>
            <a:t>We achieved a lot</a:t>
          </a:r>
        </a:p>
      </dgm:t>
    </dgm:pt>
    <dgm:pt modelId="{750B452A-EA67-4EEC-89BB-7F61217FB7A0}" type="sibTrans" cxnId="{D64A776A-0B6E-4703-912E-F6237BF145AC}">
      <dgm:prSet/>
      <dgm:spPr/>
      <dgm:t>
        <a:bodyPr/>
        <a:lstStyle/>
        <a:p>
          <a:endParaRPr lang="en-US"/>
        </a:p>
      </dgm:t>
    </dgm:pt>
    <dgm:pt modelId="{EC334AB9-A1C3-45E4-B6FE-4502CEA1FBA4}" type="parTrans" cxnId="{D64A776A-0B6E-4703-912E-F6237BF145AC}">
      <dgm:prSet/>
      <dgm:spPr/>
      <dgm:t>
        <a:bodyPr/>
        <a:lstStyle/>
        <a:p>
          <a:endParaRPr lang="en-US"/>
        </a:p>
      </dgm:t>
    </dgm:pt>
    <dgm:pt modelId="{18EEC36D-B8CB-4C4D-B7EB-153AF2A58E95}">
      <dgm:prSet custT="1"/>
      <dgm:spPr/>
      <dgm:t>
        <a:bodyPr/>
        <a:lstStyle/>
        <a:p>
          <a:r>
            <a:rPr lang="en-US" sz="2000" dirty="0"/>
            <a:t>Mental burden</a:t>
          </a:r>
        </a:p>
      </dgm:t>
    </dgm:pt>
    <dgm:pt modelId="{5A99C97E-8455-404F-9EA1-03425223C79C}" type="sibTrans" cxnId="{D87405E2-5953-4C70-AE27-95E5785B8B44}">
      <dgm:prSet/>
      <dgm:spPr/>
      <dgm:t>
        <a:bodyPr/>
        <a:lstStyle/>
        <a:p>
          <a:endParaRPr lang="en-US"/>
        </a:p>
      </dgm:t>
    </dgm:pt>
    <dgm:pt modelId="{7616053F-087E-44E1-B6F0-DF960ADCA04A}" type="parTrans" cxnId="{D87405E2-5953-4C70-AE27-95E5785B8B44}">
      <dgm:prSet/>
      <dgm:spPr/>
      <dgm:t>
        <a:bodyPr/>
        <a:lstStyle/>
        <a:p>
          <a:endParaRPr lang="en-US"/>
        </a:p>
      </dgm:t>
    </dgm:pt>
    <dgm:pt modelId="{F6FE0F39-49A8-4111-8A2C-51818203D33C}">
      <dgm:prSet custT="1"/>
      <dgm:spPr/>
      <dgm:t>
        <a:bodyPr/>
        <a:lstStyle/>
        <a:p>
          <a:r>
            <a:rPr lang="en-US" sz="2000" dirty="0"/>
            <a:t>We avoided even more</a:t>
          </a:r>
        </a:p>
      </dgm:t>
    </dgm:pt>
    <dgm:pt modelId="{B365AF94-A200-4956-9DF6-C37D10B5609E}" type="parTrans" cxnId="{3A3FB28D-6BEE-40A1-BD3E-419810148DA0}">
      <dgm:prSet/>
      <dgm:spPr/>
      <dgm:t>
        <a:bodyPr/>
        <a:lstStyle/>
        <a:p>
          <a:endParaRPr lang="en-US"/>
        </a:p>
      </dgm:t>
    </dgm:pt>
    <dgm:pt modelId="{FEB122A1-C50E-44B5-9EA1-7338C1FF8D7E}" type="sibTrans" cxnId="{3A3FB28D-6BEE-40A1-BD3E-419810148DA0}">
      <dgm:prSet/>
      <dgm:spPr/>
      <dgm:t>
        <a:bodyPr/>
        <a:lstStyle/>
        <a:p>
          <a:endParaRPr lang="en-US"/>
        </a:p>
      </dgm:t>
    </dgm:pt>
    <dgm:pt modelId="{FFFBF7E6-6FF6-40C1-974D-CE0E4F1BBA21}" type="pres">
      <dgm:prSet presAssocID="{FD9972FA-798B-4CFA-8637-F1ACD0ECE0C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F490B56-005D-4BC7-ABB2-8C667544003F}" type="pres">
      <dgm:prSet presAssocID="{4F538396-F7F4-4499-98BC-0AB77CCC2EDA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6F72418-A663-4340-B757-93F55A123938}" type="pres">
      <dgm:prSet presAssocID="{6856F9C2-6A1C-4428-A089-F703F1CF3DEC}" presName="sibTrans" presStyleCnt="0"/>
      <dgm:spPr/>
    </dgm:pt>
    <dgm:pt modelId="{DCD547F8-B8C8-47F5-AB36-367B4DC1DB06}" type="pres">
      <dgm:prSet presAssocID="{94C4BD14-5596-4C48-BD00-AC2A613C5088}" presName="node" presStyleLbl="node1" presStyleIdx="1" presStyleCnt="12" custLinFactNeighborX="1315" custLinFactNeighborY="109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CB43398-21DC-40AD-A348-9A2EC69787B4}" type="pres">
      <dgm:prSet presAssocID="{E7D6365E-A431-48D4-BB26-741AC35BFCA2}" presName="sibTrans" presStyleCnt="0"/>
      <dgm:spPr/>
    </dgm:pt>
    <dgm:pt modelId="{3AE4136E-D687-4E53-9720-5E99BD805BA4}" type="pres">
      <dgm:prSet presAssocID="{7E65F8AF-FDE4-4CB9-80C8-752EB9410FC1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435A548-8723-4AFC-AAE3-4CD0824EF406}" type="pres">
      <dgm:prSet presAssocID="{02E3ACEE-2A06-4F2B-9341-688E64573369}" presName="sibTrans" presStyleCnt="0"/>
      <dgm:spPr/>
    </dgm:pt>
    <dgm:pt modelId="{3E12E0A1-1DB4-43E0-8D5F-B0D6C92174C1}" type="pres">
      <dgm:prSet presAssocID="{D1202BDA-65BD-41C7-98AE-E5D1C57D9A7D}" presName="node" presStyleLbl="node1" presStyleIdx="3" presStyleCnt="12" custLinFactNeighborX="6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11BE740-D7DD-41E8-9521-68B79FA0C095}" type="pres">
      <dgm:prSet presAssocID="{F8FE6B51-2199-4D2E-90DE-A23E6B779156}" presName="sibTrans" presStyleCnt="0"/>
      <dgm:spPr/>
    </dgm:pt>
    <dgm:pt modelId="{747595A7-85BB-4A6A-AAEE-7B0FA9CCDF12}" type="pres">
      <dgm:prSet presAssocID="{AFB165EA-D0BE-427A-8001-F0F2CEF2F09F}" presName="node" presStyleLbl="node1" presStyleIdx="4" presStyleCnt="12" custLinFactNeighborX="1091" custLinFactNeighborY="-219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F26D28B-7995-4D4B-AFB8-BB591D01CF85}" type="pres">
      <dgm:prSet presAssocID="{750B452A-EA67-4EEC-89BB-7F61217FB7A0}" presName="sibTrans" presStyleCnt="0"/>
      <dgm:spPr/>
    </dgm:pt>
    <dgm:pt modelId="{A5DF9797-BB65-4D0D-B4B4-E53B4E9F94AA}" type="pres">
      <dgm:prSet presAssocID="{F6FE0F39-49A8-4111-8A2C-51818203D33C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4FCF5EC-4E3E-4343-9266-29BEAD5E3970}" type="pres">
      <dgm:prSet presAssocID="{FEB122A1-C50E-44B5-9EA1-7338C1FF8D7E}" presName="sibTrans" presStyleCnt="0"/>
      <dgm:spPr/>
    </dgm:pt>
    <dgm:pt modelId="{9EB14BB4-1E1D-4723-9F2E-9355D8F31A6E}" type="pres">
      <dgm:prSet presAssocID="{BDB06412-F035-4CFF-ACAD-023EB06C7606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E38A32D-F8E0-439B-87D0-FF04CBF62B1C}" type="pres">
      <dgm:prSet presAssocID="{3C1D709E-BA9E-4001-A814-DCCCB524B8AD}" presName="sibTrans" presStyleCnt="0"/>
      <dgm:spPr/>
    </dgm:pt>
    <dgm:pt modelId="{A7259985-298D-4264-89C8-48CBEFFABBC2}" type="pres">
      <dgm:prSet presAssocID="{B7B3ED0D-FD0D-4F81-B773-E62557322ECA}" presName="node" presStyleLbl="node1" presStyleIdx="7" presStyleCnt="12" custLinFactNeighborX="-2630" custLinFactNeighborY="-328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F52648D-2C38-48DF-A238-4D577D54BBE9}" type="pres">
      <dgm:prSet presAssocID="{C4FF8D44-34D4-4E9E-8565-760A6AD32BD4}" presName="sibTrans" presStyleCnt="0"/>
      <dgm:spPr/>
    </dgm:pt>
    <dgm:pt modelId="{A62042FE-75B0-4C06-A79D-2673014EDD86}" type="pres">
      <dgm:prSet presAssocID="{F6E9DBD8-1D2E-4FDC-AB20-99D219B91198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6D468EF-8D8A-4B92-A538-CC26ECF01AC5}" type="pres">
      <dgm:prSet presAssocID="{F8A64744-9C67-4ED0-B4CB-8128046FCC63}" presName="sibTrans" presStyleCnt="0"/>
      <dgm:spPr/>
    </dgm:pt>
    <dgm:pt modelId="{BFE8D621-F9DC-4FA0-8E11-738A6274D4EA}" type="pres">
      <dgm:prSet presAssocID="{F896B071-BB22-4E11-AF1F-1CB5EC5151D9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79094A5-13E9-4429-B8CE-BC4ACF68049E}" type="pres">
      <dgm:prSet presAssocID="{A19C7308-F82A-4982-98F9-A26DBC13F6A2}" presName="sibTrans" presStyleCnt="0"/>
      <dgm:spPr/>
    </dgm:pt>
    <dgm:pt modelId="{2AC73ABF-D70A-447F-8EEE-FA3128594447}" type="pres">
      <dgm:prSet presAssocID="{18EEC36D-B8CB-4C4D-B7EB-153AF2A58E95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65ECEAB-B64E-4535-9801-41F629773FCA}" type="pres">
      <dgm:prSet presAssocID="{5A99C97E-8455-404F-9EA1-03425223C79C}" presName="sibTrans" presStyleCnt="0"/>
      <dgm:spPr/>
    </dgm:pt>
    <dgm:pt modelId="{2C28BBC2-1018-480E-8964-383E0CBA1297}" type="pres">
      <dgm:prSet presAssocID="{FEC0067C-A753-475B-8B10-3E7A0A527041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AB45CC0-0027-45F4-AF2E-18343CE604C0}" type="presOf" srcId="{FD9972FA-798B-4CFA-8637-F1ACD0ECE0C5}" destId="{FFFBF7E6-6FF6-40C1-974D-CE0E4F1BBA21}" srcOrd="0" destOrd="0" presId="urn:microsoft.com/office/officeart/2005/8/layout/default"/>
    <dgm:cxn modelId="{2E48F284-C9AD-4445-9CD7-22726183C9DA}" type="presOf" srcId="{B7B3ED0D-FD0D-4F81-B773-E62557322ECA}" destId="{A7259985-298D-4264-89C8-48CBEFFABBC2}" srcOrd="0" destOrd="0" presId="urn:microsoft.com/office/officeart/2005/8/layout/default"/>
    <dgm:cxn modelId="{2587FCFC-0A71-4D1C-AB12-D3FFFAE986C6}" type="presOf" srcId="{BDB06412-F035-4CFF-ACAD-023EB06C7606}" destId="{9EB14BB4-1E1D-4723-9F2E-9355D8F31A6E}" srcOrd="0" destOrd="0" presId="urn:microsoft.com/office/officeart/2005/8/layout/default"/>
    <dgm:cxn modelId="{FD7568B4-7889-4636-98B9-008C92A100EA}" type="presOf" srcId="{D1202BDA-65BD-41C7-98AE-E5D1C57D9A7D}" destId="{3E12E0A1-1DB4-43E0-8D5F-B0D6C92174C1}" srcOrd="0" destOrd="0" presId="urn:microsoft.com/office/officeart/2005/8/layout/default"/>
    <dgm:cxn modelId="{F38C84C7-C585-458B-82E4-602018A849C7}" type="presOf" srcId="{94C4BD14-5596-4C48-BD00-AC2A613C5088}" destId="{DCD547F8-B8C8-47F5-AB36-367B4DC1DB06}" srcOrd="0" destOrd="0" presId="urn:microsoft.com/office/officeart/2005/8/layout/default"/>
    <dgm:cxn modelId="{E7E0F33B-D44B-401B-A8EF-53B4F5544414}" srcId="{FD9972FA-798B-4CFA-8637-F1ACD0ECE0C5}" destId="{94C4BD14-5596-4C48-BD00-AC2A613C5088}" srcOrd="1" destOrd="0" parTransId="{901D550B-2CBA-4D8D-BB28-10FEF6B95C3D}" sibTransId="{E7D6365E-A431-48D4-BB26-741AC35BFCA2}"/>
    <dgm:cxn modelId="{31ACEDA9-6D7D-498E-A123-C8929200E00E}" type="presOf" srcId="{18EEC36D-B8CB-4C4D-B7EB-153AF2A58E95}" destId="{2AC73ABF-D70A-447F-8EEE-FA3128594447}" srcOrd="0" destOrd="0" presId="urn:microsoft.com/office/officeart/2005/8/layout/default"/>
    <dgm:cxn modelId="{B579C786-6701-4DFC-9C0B-721D1D36B9BD}" type="presOf" srcId="{7E65F8AF-FDE4-4CB9-80C8-752EB9410FC1}" destId="{3AE4136E-D687-4E53-9720-5E99BD805BA4}" srcOrd="0" destOrd="0" presId="urn:microsoft.com/office/officeart/2005/8/layout/default"/>
    <dgm:cxn modelId="{E9833B83-4C9A-455F-B9AD-AABBE652353A}" type="presOf" srcId="{F6FE0F39-49A8-4111-8A2C-51818203D33C}" destId="{A5DF9797-BB65-4D0D-B4B4-E53B4E9F94AA}" srcOrd="0" destOrd="0" presId="urn:microsoft.com/office/officeart/2005/8/layout/default"/>
    <dgm:cxn modelId="{D64A776A-0B6E-4703-912E-F6237BF145AC}" srcId="{FD9972FA-798B-4CFA-8637-F1ACD0ECE0C5}" destId="{AFB165EA-D0BE-427A-8001-F0F2CEF2F09F}" srcOrd="4" destOrd="0" parTransId="{EC334AB9-A1C3-45E4-B6FE-4502CEA1FBA4}" sibTransId="{750B452A-EA67-4EEC-89BB-7F61217FB7A0}"/>
    <dgm:cxn modelId="{95CDC7BB-697A-4498-8403-A09D70801066}" srcId="{FD9972FA-798B-4CFA-8637-F1ACD0ECE0C5}" destId="{F6E9DBD8-1D2E-4FDC-AB20-99D219B91198}" srcOrd="8" destOrd="0" parTransId="{C6690762-51A1-4AA4-BA9D-353C167B814F}" sibTransId="{F8A64744-9C67-4ED0-B4CB-8128046FCC63}"/>
    <dgm:cxn modelId="{69E9159D-8F8C-4F45-BED7-82C9B4C4DEDD}" type="presOf" srcId="{F896B071-BB22-4E11-AF1F-1CB5EC5151D9}" destId="{BFE8D621-F9DC-4FA0-8E11-738A6274D4EA}" srcOrd="0" destOrd="0" presId="urn:microsoft.com/office/officeart/2005/8/layout/default"/>
    <dgm:cxn modelId="{AA1FDAA6-957D-4546-ADF1-213B2E1044E0}" type="presOf" srcId="{FEC0067C-A753-475B-8B10-3E7A0A527041}" destId="{2C28BBC2-1018-480E-8964-383E0CBA1297}" srcOrd="0" destOrd="0" presId="urn:microsoft.com/office/officeart/2005/8/layout/default"/>
    <dgm:cxn modelId="{D87405E2-5953-4C70-AE27-95E5785B8B44}" srcId="{FD9972FA-798B-4CFA-8637-F1ACD0ECE0C5}" destId="{18EEC36D-B8CB-4C4D-B7EB-153AF2A58E95}" srcOrd="10" destOrd="0" parTransId="{7616053F-087E-44E1-B6F0-DF960ADCA04A}" sibTransId="{5A99C97E-8455-404F-9EA1-03425223C79C}"/>
    <dgm:cxn modelId="{D4731B11-25AF-4510-872F-62A4DEBC3B00}" srcId="{FD9972FA-798B-4CFA-8637-F1ACD0ECE0C5}" destId="{7E65F8AF-FDE4-4CB9-80C8-752EB9410FC1}" srcOrd="2" destOrd="0" parTransId="{015F62D1-2359-48DD-889E-6554F03E9C5D}" sibTransId="{02E3ACEE-2A06-4F2B-9341-688E64573369}"/>
    <dgm:cxn modelId="{1273B82E-D534-4550-A433-5E407908E54C}" srcId="{FD9972FA-798B-4CFA-8637-F1ACD0ECE0C5}" destId="{F896B071-BB22-4E11-AF1F-1CB5EC5151D9}" srcOrd="9" destOrd="0" parTransId="{84CFAFF9-96DE-4D7B-B9D4-0626F3E68866}" sibTransId="{A19C7308-F82A-4982-98F9-A26DBC13F6A2}"/>
    <dgm:cxn modelId="{1B9A1829-4CAC-4AE8-ACF3-9275FC39826F}" srcId="{FD9972FA-798B-4CFA-8637-F1ACD0ECE0C5}" destId="{D1202BDA-65BD-41C7-98AE-E5D1C57D9A7D}" srcOrd="3" destOrd="0" parTransId="{6A754EF8-70F2-4621-A595-5BF362970144}" sibTransId="{F8FE6B51-2199-4D2E-90DE-A23E6B779156}"/>
    <dgm:cxn modelId="{EA6E1A54-FB8E-4289-AD8D-C1E769766B9F}" srcId="{FD9972FA-798B-4CFA-8637-F1ACD0ECE0C5}" destId="{FEC0067C-A753-475B-8B10-3E7A0A527041}" srcOrd="11" destOrd="0" parTransId="{C2DF9F34-E1BF-4F61-9AF1-60692B5C1E97}" sibTransId="{145B4461-82CF-4AFD-AB80-897B7E6D71A7}"/>
    <dgm:cxn modelId="{87CE1F00-C981-4B8C-B81E-4DF07F2E46B1}" type="presOf" srcId="{F6E9DBD8-1D2E-4FDC-AB20-99D219B91198}" destId="{A62042FE-75B0-4C06-A79D-2673014EDD86}" srcOrd="0" destOrd="0" presId="urn:microsoft.com/office/officeart/2005/8/layout/default"/>
    <dgm:cxn modelId="{15AB58DE-0B30-41EC-923D-A5F01543F2A2}" srcId="{FD9972FA-798B-4CFA-8637-F1ACD0ECE0C5}" destId="{4F538396-F7F4-4499-98BC-0AB77CCC2EDA}" srcOrd="0" destOrd="0" parTransId="{517422F7-D571-4BBB-8021-3FA2C1E903A0}" sibTransId="{6856F9C2-6A1C-4428-A089-F703F1CF3DEC}"/>
    <dgm:cxn modelId="{C990332D-3E27-44E9-B53F-A4FA0C3DE6A5}" srcId="{FD9972FA-798B-4CFA-8637-F1ACD0ECE0C5}" destId="{BDB06412-F035-4CFF-ACAD-023EB06C7606}" srcOrd="6" destOrd="0" parTransId="{9F07A9A0-811F-4B7B-9045-DA755B9B71CE}" sibTransId="{3C1D709E-BA9E-4001-A814-DCCCB524B8AD}"/>
    <dgm:cxn modelId="{29D7269D-12D3-461D-8056-B884092725E7}" type="presOf" srcId="{4F538396-F7F4-4499-98BC-0AB77CCC2EDA}" destId="{2F490B56-005D-4BC7-ABB2-8C667544003F}" srcOrd="0" destOrd="0" presId="urn:microsoft.com/office/officeart/2005/8/layout/default"/>
    <dgm:cxn modelId="{3A3FB28D-6BEE-40A1-BD3E-419810148DA0}" srcId="{FD9972FA-798B-4CFA-8637-F1ACD0ECE0C5}" destId="{F6FE0F39-49A8-4111-8A2C-51818203D33C}" srcOrd="5" destOrd="0" parTransId="{B365AF94-A200-4956-9DF6-C37D10B5609E}" sibTransId="{FEB122A1-C50E-44B5-9EA1-7338C1FF8D7E}"/>
    <dgm:cxn modelId="{7A76366A-0750-4F23-AD0D-A67C26ECFEB0}" type="presOf" srcId="{AFB165EA-D0BE-427A-8001-F0F2CEF2F09F}" destId="{747595A7-85BB-4A6A-AAEE-7B0FA9CCDF12}" srcOrd="0" destOrd="0" presId="urn:microsoft.com/office/officeart/2005/8/layout/default"/>
    <dgm:cxn modelId="{7674E426-C9FB-4482-B634-4FC169E6B48D}" srcId="{FD9972FA-798B-4CFA-8637-F1ACD0ECE0C5}" destId="{B7B3ED0D-FD0D-4F81-B773-E62557322ECA}" srcOrd="7" destOrd="0" parTransId="{35424433-DA1B-4993-ADC5-B21193AD8F8D}" sibTransId="{C4FF8D44-34D4-4E9E-8565-760A6AD32BD4}"/>
    <dgm:cxn modelId="{508DA576-2F23-4E27-BEA2-618B359E03D7}" type="presParOf" srcId="{FFFBF7E6-6FF6-40C1-974D-CE0E4F1BBA21}" destId="{2F490B56-005D-4BC7-ABB2-8C667544003F}" srcOrd="0" destOrd="0" presId="urn:microsoft.com/office/officeart/2005/8/layout/default"/>
    <dgm:cxn modelId="{B13F3A27-FA55-4F9C-AC0A-11E841FDF663}" type="presParOf" srcId="{FFFBF7E6-6FF6-40C1-974D-CE0E4F1BBA21}" destId="{66F72418-A663-4340-B757-93F55A123938}" srcOrd="1" destOrd="0" presId="urn:microsoft.com/office/officeart/2005/8/layout/default"/>
    <dgm:cxn modelId="{17252E3F-C84B-4FF6-9D88-45F742653DF9}" type="presParOf" srcId="{FFFBF7E6-6FF6-40C1-974D-CE0E4F1BBA21}" destId="{DCD547F8-B8C8-47F5-AB36-367B4DC1DB06}" srcOrd="2" destOrd="0" presId="urn:microsoft.com/office/officeart/2005/8/layout/default"/>
    <dgm:cxn modelId="{82E1CC43-45C5-4A2D-B2E4-619DC7CDE5E8}" type="presParOf" srcId="{FFFBF7E6-6FF6-40C1-974D-CE0E4F1BBA21}" destId="{9CB43398-21DC-40AD-A348-9A2EC69787B4}" srcOrd="3" destOrd="0" presId="urn:microsoft.com/office/officeart/2005/8/layout/default"/>
    <dgm:cxn modelId="{C91A0B08-0A41-4372-B2A3-BB1E6843AF24}" type="presParOf" srcId="{FFFBF7E6-6FF6-40C1-974D-CE0E4F1BBA21}" destId="{3AE4136E-D687-4E53-9720-5E99BD805BA4}" srcOrd="4" destOrd="0" presId="urn:microsoft.com/office/officeart/2005/8/layout/default"/>
    <dgm:cxn modelId="{60AFB162-B084-43DD-973B-7C0B21C67DA4}" type="presParOf" srcId="{FFFBF7E6-6FF6-40C1-974D-CE0E4F1BBA21}" destId="{B435A548-8723-4AFC-AAE3-4CD0824EF406}" srcOrd="5" destOrd="0" presId="urn:microsoft.com/office/officeart/2005/8/layout/default"/>
    <dgm:cxn modelId="{1E47F32E-A29F-4883-8A9F-51DBE53BFF3A}" type="presParOf" srcId="{FFFBF7E6-6FF6-40C1-974D-CE0E4F1BBA21}" destId="{3E12E0A1-1DB4-43E0-8D5F-B0D6C92174C1}" srcOrd="6" destOrd="0" presId="urn:microsoft.com/office/officeart/2005/8/layout/default"/>
    <dgm:cxn modelId="{35B10669-9043-4030-93E3-1F9BE4C3E7B2}" type="presParOf" srcId="{FFFBF7E6-6FF6-40C1-974D-CE0E4F1BBA21}" destId="{F11BE740-D7DD-41E8-9521-68B79FA0C095}" srcOrd="7" destOrd="0" presId="urn:microsoft.com/office/officeart/2005/8/layout/default"/>
    <dgm:cxn modelId="{3E5FE7A1-A356-4D79-B346-230768680641}" type="presParOf" srcId="{FFFBF7E6-6FF6-40C1-974D-CE0E4F1BBA21}" destId="{747595A7-85BB-4A6A-AAEE-7B0FA9CCDF12}" srcOrd="8" destOrd="0" presId="urn:microsoft.com/office/officeart/2005/8/layout/default"/>
    <dgm:cxn modelId="{F97F415B-902C-45A9-89D7-430DDEAB5AA0}" type="presParOf" srcId="{FFFBF7E6-6FF6-40C1-974D-CE0E4F1BBA21}" destId="{CF26D28B-7995-4D4B-AFB8-BB591D01CF85}" srcOrd="9" destOrd="0" presId="urn:microsoft.com/office/officeart/2005/8/layout/default"/>
    <dgm:cxn modelId="{AE11180D-98D3-496B-A3B8-4026496EA1F6}" type="presParOf" srcId="{FFFBF7E6-6FF6-40C1-974D-CE0E4F1BBA21}" destId="{A5DF9797-BB65-4D0D-B4B4-E53B4E9F94AA}" srcOrd="10" destOrd="0" presId="urn:microsoft.com/office/officeart/2005/8/layout/default"/>
    <dgm:cxn modelId="{37944BD4-30E5-447F-A1E3-6F6DC9E69007}" type="presParOf" srcId="{FFFBF7E6-6FF6-40C1-974D-CE0E4F1BBA21}" destId="{F4FCF5EC-4E3E-4343-9266-29BEAD5E3970}" srcOrd="11" destOrd="0" presId="urn:microsoft.com/office/officeart/2005/8/layout/default"/>
    <dgm:cxn modelId="{5F053FD8-4868-4F7F-BB51-F75F052827E2}" type="presParOf" srcId="{FFFBF7E6-6FF6-40C1-974D-CE0E4F1BBA21}" destId="{9EB14BB4-1E1D-4723-9F2E-9355D8F31A6E}" srcOrd="12" destOrd="0" presId="urn:microsoft.com/office/officeart/2005/8/layout/default"/>
    <dgm:cxn modelId="{8C542537-FF02-4A09-B45A-C1380A0B2BCC}" type="presParOf" srcId="{FFFBF7E6-6FF6-40C1-974D-CE0E4F1BBA21}" destId="{2E38A32D-F8E0-439B-87D0-FF04CBF62B1C}" srcOrd="13" destOrd="0" presId="urn:microsoft.com/office/officeart/2005/8/layout/default"/>
    <dgm:cxn modelId="{6354FDE7-2CB4-4321-B68A-1516DF478FBA}" type="presParOf" srcId="{FFFBF7E6-6FF6-40C1-974D-CE0E4F1BBA21}" destId="{A7259985-298D-4264-89C8-48CBEFFABBC2}" srcOrd="14" destOrd="0" presId="urn:microsoft.com/office/officeart/2005/8/layout/default"/>
    <dgm:cxn modelId="{29D31F5E-EBAA-4F19-9A77-E7AE1E3324CF}" type="presParOf" srcId="{FFFBF7E6-6FF6-40C1-974D-CE0E4F1BBA21}" destId="{DF52648D-2C38-48DF-A238-4D577D54BBE9}" srcOrd="15" destOrd="0" presId="urn:microsoft.com/office/officeart/2005/8/layout/default"/>
    <dgm:cxn modelId="{FDA732B3-4288-432A-87DB-6BE78DBD7DAB}" type="presParOf" srcId="{FFFBF7E6-6FF6-40C1-974D-CE0E4F1BBA21}" destId="{A62042FE-75B0-4C06-A79D-2673014EDD86}" srcOrd="16" destOrd="0" presId="urn:microsoft.com/office/officeart/2005/8/layout/default"/>
    <dgm:cxn modelId="{C859B97F-B655-4616-9AF9-4637F4D9B460}" type="presParOf" srcId="{FFFBF7E6-6FF6-40C1-974D-CE0E4F1BBA21}" destId="{46D468EF-8D8A-4B92-A538-CC26ECF01AC5}" srcOrd="17" destOrd="0" presId="urn:microsoft.com/office/officeart/2005/8/layout/default"/>
    <dgm:cxn modelId="{90BF4844-04AE-4E3E-AC25-36EDA5C4BE47}" type="presParOf" srcId="{FFFBF7E6-6FF6-40C1-974D-CE0E4F1BBA21}" destId="{BFE8D621-F9DC-4FA0-8E11-738A6274D4EA}" srcOrd="18" destOrd="0" presId="urn:microsoft.com/office/officeart/2005/8/layout/default"/>
    <dgm:cxn modelId="{06CDE6C3-E651-49B8-BF53-59B2104DB038}" type="presParOf" srcId="{FFFBF7E6-6FF6-40C1-974D-CE0E4F1BBA21}" destId="{079094A5-13E9-4429-B8CE-BC4ACF68049E}" srcOrd="19" destOrd="0" presId="urn:microsoft.com/office/officeart/2005/8/layout/default"/>
    <dgm:cxn modelId="{8B0BF05E-7B2E-4A1B-AF38-A3E6640C67F7}" type="presParOf" srcId="{FFFBF7E6-6FF6-40C1-974D-CE0E4F1BBA21}" destId="{2AC73ABF-D70A-447F-8EEE-FA3128594447}" srcOrd="20" destOrd="0" presId="urn:microsoft.com/office/officeart/2005/8/layout/default"/>
    <dgm:cxn modelId="{663BB584-826F-438D-AB4C-18CDBF2DF3CD}" type="presParOf" srcId="{FFFBF7E6-6FF6-40C1-974D-CE0E4F1BBA21}" destId="{965ECEAB-B64E-4535-9801-41F629773FCA}" srcOrd="21" destOrd="0" presId="urn:microsoft.com/office/officeart/2005/8/layout/default"/>
    <dgm:cxn modelId="{C534F85A-F2FD-4D33-A143-11646B0A5088}" type="presParOf" srcId="{FFFBF7E6-6FF6-40C1-974D-CE0E4F1BBA21}" destId="{2C28BBC2-1018-480E-8964-383E0CBA1297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90B56-005D-4BC7-ABB2-8C667544003F}">
      <dsp:nvSpPr>
        <dsp:cNvPr id="0" name=""/>
        <dsp:cNvSpPr/>
      </dsp:nvSpPr>
      <dsp:spPr>
        <a:xfrm>
          <a:off x="0" y="264543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/>
            <a:t>A’ Lockdown</a:t>
          </a:r>
          <a:endParaRPr lang="en-US" sz="2400" kern="1200"/>
        </a:p>
      </dsp:txBody>
      <dsp:txXfrm>
        <a:off x="0" y="264543"/>
        <a:ext cx="1806213" cy="1083728"/>
      </dsp:txXfrm>
    </dsp:sp>
    <dsp:sp modelId="{DCD547F8-B8C8-47F5-AB36-367B4DC1DB06}">
      <dsp:nvSpPr>
        <dsp:cNvPr id="0" name=""/>
        <dsp:cNvSpPr/>
      </dsp:nvSpPr>
      <dsp:spPr>
        <a:xfrm>
          <a:off x="2010586" y="276421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1096845"/>
                <a:satOff val="-5457"/>
                <a:lumOff val="-369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096845"/>
                <a:satOff val="-5457"/>
                <a:lumOff val="-369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096845"/>
                <a:satOff val="-5457"/>
                <a:lumOff val="-369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Shock</a:t>
          </a:r>
        </a:p>
      </dsp:txBody>
      <dsp:txXfrm>
        <a:off x="2010586" y="276421"/>
        <a:ext cx="1806213" cy="1083728"/>
      </dsp:txXfrm>
    </dsp:sp>
    <dsp:sp modelId="{3AE4136E-D687-4E53-9720-5E99BD805BA4}">
      <dsp:nvSpPr>
        <dsp:cNvPr id="0" name=""/>
        <dsp:cNvSpPr/>
      </dsp:nvSpPr>
      <dsp:spPr>
        <a:xfrm>
          <a:off x="3973669" y="264543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2193691"/>
                <a:satOff val="-10915"/>
                <a:lumOff val="-737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2193691"/>
                <a:satOff val="-10915"/>
                <a:lumOff val="-737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2193691"/>
                <a:satOff val="-10915"/>
                <a:lumOff val="-737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Fear</a:t>
          </a:r>
        </a:p>
      </dsp:txBody>
      <dsp:txXfrm>
        <a:off x="3973669" y="264543"/>
        <a:ext cx="1806213" cy="1083728"/>
      </dsp:txXfrm>
    </dsp:sp>
    <dsp:sp modelId="{3E12E0A1-1DB4-43E0-8D5F-B0D6C92174C1}">
      <dsp:nvSpPr>
        <dsp:cNvPr id="0" name=""/>
        <dsp:cNvSpPr/>
      </dsp:nvSpPr>
      <dsp:spPr>
        <a:xfrm>
          <a:off x="11866" y="1528893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3290536"/>
                <a:satOff val="-16372"/>
                <a:lumOff val="-1106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290536"/>
                <a:satOff val="-16372"/>
                <a:lumOff val="-1106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290536"/>
                <a:satOff val="-16372"/>
                <a:lumOff val="-1106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Reverent adherence to measures</a:t>
          </a:r>
        </a:p>
      </dsp:txBody>
      <dsp:txXfrm>
        <a:off x="11866" y="1528893"/>
        <a:ext cx="1806213" cy="1083728"/>
      </dsp:txXfrm>
    </dsp:sp>
    <dsp:sp modelId="{747595A7-85BB-4A6A-AAEE-7B0FA9CCDF12}">
      <dsp:nvSpPr>
        <dsp:cNvPr id="0" name=""/>
        <dsp:cNvSpPr/>
      </dsp:nvSpPr>
      <dsp:spPr>
        <a:xfrm>
          <a:off x="2006540" y="1505137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4387382"/>
                <a:satOff val="-21830"/>
                <a:lumOff val="-147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4387382"/>
                <a:satOff val="-21830"/>
                <a:lumOff val="-147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4387382"/>
                <a:satOff val="-21830"/>
                <a:lumOff val="-147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We achieved a lot</a:t>
          </a:r>
        </a:p>
      </dsp:txBody>
      <dsp:txXfrm>
        <a:off x="2006540" y="1505137"/>
        <a:ext cx="1806213" cy="1083728"/>
      </dsp:txXfrm>
    </dsp:sp>
    <dsp:sp modelId="{A5DF9797-BB65-4D0D-B4B4-E53B4E9F94AA}">
      <dsp:nvSpPr>
        <dsp:cNvPr id="0" name=""/>
        <dsp:cNvSpPr/>
      </dsp:nvSpPr>
      <dsp:spPr>
        <a:xfrm>
          <a:off x="3973669" y="1528893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5484228"/>
                <a:satOff val="-27287"/>
                <a:lumOff val="-1844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5484228"/>
                <a:satOff val="-27287"/>
                <a:lumOff val="-1844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5484228"/>
                <a:satOff val="-27287"/>
                <a:lumOff val="-1844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We avoided even more</a:t>
          </a:r>
        </a:p>
      </dsp:txBody>
      <dsp:txXfrm>
        <a:off x="3973669" y="1528893"/>
        <a:ext cx="1806213" cy="1083728"/>
      </dsp:txXfrm>
    </dsp:sp>
    <dsp:sp modelId="{9EB14BB4-1E1D-4723-9F2E-9355D8F31A6E}">
      <dsp:nvSpPr>
        <dsp:cNvPr id="0" name=""/>
        <dsp:cNvSpPr/>
      </dsp:nvSpPr>
      <dsp:spPr>
        <a:xfrm>
          <a:off x="0" y="2793242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6581073"/>
                <a:satOff val="-32745"/>
                <a:lumOff val="-221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581073"/>
                <a:satOff val="-32745"/>
                <a:lumOff val="-221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581073"/>
                <a:satOff val="-32745"/>
                <a:lumOff val="-221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B’ Lockdown</a:t>
          </a:r>
          <a:endParaRPr lang="en-US" sz="2400" kern="1200" dirty="0"/>
        </a:p>
      </dsp:txBody>
      <dsp:txXfrm>
        <a:off x="0" y="2793242"/>
        <a:ext cx="1806213" cy="1083728"/>
      </dsp:txXfrm>
    </dsp:sp>
    <dsp:sp modelId="{A7259985-298D-4264-89C8-48CBEFFABBC2}">
      <dsp:nvSpPr>
        <dsp:cNvPr id="0" name=""/>
        <dsp:cNvSpPr/>
      </dsp:nvSpPr>
      <dsp:spPr>
        <a:xfrm>
          <a:off x="1939331" y="2757620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7677918"/>
                <a:satOff val="-38202"/>
                <a:lumOff val="-258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7677918"/>
                <a:satOff val="-38202"/>
                <a:lumOff val="-258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7677918"/>
                <a:satOff val="-38202"/>
                <a:lumOff val="-258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Fatigue</a:t>
          </a:r>
        </a:p>
      </dsp:txBody>
      <dsp:txXfrm>
        <a:off x="1939331" y="2757620"/>
        <a:ext cx="1806213" cy="1083728"/>
      </dsp:txXfrm>
    </dsp:sp>
    <dsp:sp modelId="{A62042FE-75B0-4C06-A79D-2673014EDD86}">
      <dsp:nvSpPr>
        <dsp:cNvPr id="0" name=""/>
        <dsp:cNvSpPr/>
      </dsp:nvSpPr>
      <dsp:spPr>
        <a:xfrm>
          <a:off x="3973669" y="2793242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8774764"/>
                <a:satOff val="-43660"/>
                <a:lumOff val="-2951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8774764"/>
                <a:satOff val="-43660"/>
                <a:lumOff val="-2951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8774764"/>
                <a:satOff val="-43660"/>
                <a:lumOff val="-2951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Disappointment</a:t>
          </a:r>
        </a:p>
      </dsp:txBody>
      <dsp:txXfrm>
        <a:off x="3973669" y="2793242"/>
        <a:ext cx="1806213" cy="1083728"/>
      </dsp:txXfrm>
    </dsp:sp>
    <dsp:sp modelId="{BFE8D621-F9DC-4FA0-8E11-738A6274D4EA}">
      <dsp:nvSpPr>
        <dsp:cNvPr id="0" name=""/>
        <dsp:cNvSpPr/>
      </dsp:nvSpPr>
      <dsp:spPr>
        <a:xfrm>
          <a:off x="0" y="4057592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9871609"/>
                <a:satOff val="-49117"/>
                <a:lumOff val="-332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9871609"/>
                <a:satOff val="-49117"/>
                <a:lumOff val="-332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9871609"/>
                <a:satOff val="-49117"/>
                <a:lumOff val="-332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Fear because the virus is now around us, to acquaintances, to our friends</a:t>
          </a:r>
        </a:p>
      </dsp:txBody>
      <dsp:txXfrm>
        <a:off x="0" y="4057592"/>
        <a:ext cx="1806213" cy="1083728"/>
      </dsp:txXfrm>
    </dsp:sp>
    <dsp:sp modelId="{2AC73ABF-D70A-447F-8EEE-FA3128594447}">
      <dsp:nvSpPr>
        <dsp:cNvPr id="0" name=""/>
        <dsp:cNvSpPr/>
      </dsp:nvSpPr>
      <dsp:spPr>
        <a:xfrm>
          <a:off x="1986834" y="4057592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10968455"/>
                <a:satOff val="-54575"/>
                <a:lumOff val="-3689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0968455"/>
                <a:satOff val="-54575"/>
                <a:lumOff val="-3689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0968455"/>
                <a:satOff val="-54575"/>
                <a:lumOff val="-3689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Mental burden</a:t>
          </a:r>
        </a:p>
      </dsp:txBody>
      <dsp:txXfrm>
        <a:off x="1986834" y="4057592"/>
        <a:ext cx="1806213" cy="1083728"/>
      </dsp:txXfrm>
    </dsp:sp>
    <dsp:sp modelId="{2C28BBC2-1018-480E-8964-383E0CBA1297}">
      <dsp:nvSpPr>
        <dsp:cNvPr id="0" name=""/>
        <dsp:cNvSpPr/>
      </dsp:nvSpPr>
      <dsp:spPr>
        <a:xfrm>
          <a:off x="3973669" y="4057592"/>
          <a:ext cx="1806213" cy="1083728"/>
        </a:xfrm>
        <a:prstGeom prst="rect">
          <a:avLst/>
        </a:prstGeom>
        <a:gradFill rotWithShape="0">
          <a:gsLst>
            <a:gs pos="0">
              <a:schemeClr val="accent2">
                <a:hueOff val="12065300"/>
                <a:satOff val="-60032"/>
                <a:lumOff val="-4058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2065300"/>
                <a:satOff val="-60032"/>
                <a:lumOff val="-4058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2065300"/>
                <a:satOff val="-60032"/>
                <a:lumOff val="-4058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The upcoming winter does not help at any level</a:t>
          </a:r>
        </a:p>
      </dsp:txBody>
      <dsp:txXfrm>
        <a:off x="3973669" y="4057592"/>
        <a:ext cx="1806213" cy="1083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D5B4E-BF3E-3B45-A4BA-D6C3B92870D7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AE8BC-2AB3-9E4C-9797-2A6F8A74C7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8621B-8C8E-49BA-8772-41D0FE75A082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B34ED-4CDD-41C9-90F7-D768D5559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2343" y="5922140"/>
            <a:ext cx="5167313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8235C5-25B1-4243-9762-4AAD3C08E8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600" y="3608511"/>
            <a:ext cx="4114800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cap="all" baseline="0"/>
            </a:lvl1pPr>
          </a:lstStyle>
          <a:p>
            <a:r>
              <a:rPr lang="en-US" spc="300" dirty="0"/>
              <a:t>ANNUAL REVIEW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B2C6E-DB6F-4476-8E95-9F6EC7939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6" y="2445633"/>
            <a:ext cx="11490325" cy="823913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4000" cap="all" spc="300" baseline="0"/>
            </a:lvl1pPr>
          </a:lstStyle>
          <a:p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58000"/>
          </a:xfr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61160"/>
            <a:ext cx="4646246" cy="221858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CDEBF2-B5C9-4887-B717-81C3D1A7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A7FA3-8C13-4E5A-88C4-4357C8ACD7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107044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074D0F-754F-4F2C-A410-F222D2D234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5" y="1660810"/>
            <a:ext cx="10787270" cy="830649"/>
          </a:xfrm>
        </p:spPr>
        <p:txBody>
          <a:bodyPr>
            <a:noAutofit/>
          </a:bodyPr>
          <a:lstStyle/>
          <a:p>
            <a:r>
              <a:rPr lang="en-US" sz="4000" spc="300"/>
              <a:t>Click to edit Master title style</a:t>
            </a:r>
            <a:endParaRPr lang="en-US" sz="4000" spc="3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137992"/>
            <a:ext cx="5167313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D89734B-03E0-4ADE-8F62-C819F3E976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194" y="3903126"/>
            <a:ext cx="3064668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85971F4D-8B59-4B3E-9169-64E0EF1BA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3664" y="3893330"/>
            <a:ext cx="3064668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0B19777-E2ED-419C-B486-857117FD0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9138" y="3903126"/>
            <a:ext cx="3064668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Online Image Placeholder 33">
            <a:extLst>
              <a:ext uri="{FF2B5EF4-FFF2-40B4-BE49-F238E27FC236}">
                <a16:creationId xmlns:a16="http://schemas.microsoft.com/office/drawing/2014/main" id="{1A58EB44-F532-4998-B316-61C738C37BF5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1754768" y="3098985"/>
            <a:ext cx="731520" cy="73152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Online Image Placeholder 33">
            <a:extLst>
              <a:ext uri="{FF2B5EF4-FFF2-40B4-BE49-F238E27FC236}">
                <a16:creationId xmlns:a16="http://schemas.microsoft.com/office/drawing/2014/main" id="{33763C3C-3545-40BD-9B2C-DC4C0E4CE819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5730240" y="3098985"/>
            <a:ext cx="731520" cy="73152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Online Image Placeholder 33">
            <a:extLst>
              <a:ext uri="{FF2B5EF4-FFF2-40B4-BE49-F238E27FC236}">
                <a16:creationId xmlns:a16="http://schemas.microsoft.com/office/drawing/2014/main" id="{1C5D3777-17F3-4225-8C52-2EF1DB4FD54A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9705712" y="3098985"/>
            <a:ext cx="731520" cy="73152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7374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38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3D428-B974-43F4-9246-0A2EECA11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819" y="642927"/>
            <a:ext cx="4846320" cy="1435947"/>
          </a:xfrm>
        </p:spPr>
        <p:txBody>
          <a:bodyPr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54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00A38D-CFE8-4333-B9D2-D3E7EACA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8820" y="2078875"/>
            <a:ext cx="4114800" cy="3798888"/>
          </a:xfrm>
        </p:spPr>
        <p:txBody>
          <a:bodyPr>
            <a:noAutofit/>
          </a:bodyPr>
          <a:lstStyle>
            <a:lvl1pPr marL="0" indent="0">
              <a:buNone/>
              <a:defRPr sz="1800" spc="3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8588E-221D-4931-A290-C5C4184435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068820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679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262871"/>
            <a:ext cx="5251450" cy="1661297"/>
          </a:xfrm>
        </p:spPr>
        <p:txBody>
          <a:bodyPr anchor="b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378134"/>
            <a:ext cx="5251450" cy="36512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>
            <a:noAutofit/>
          </a:bodyPr>
          <a:lstStyle>
            <a:lvl1pPr algn="l">
              <a:defRPr sz="3200" spc="30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263841"/>
            <a:ext cx="4018722" cy="4636392"/>
          </a:xfrm>
        </p:spPr>
        <p:txBody>
          <a:bodyPr lIns="0" rIns="0">
            <a:no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CA175D-816E-4F70-96CC-8A1FD0EB1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600" y="3651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23519C8-24DE-471D-85A9-7A8AFACEC4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1300" y="3651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47F0F1E-7AF5-4B76-928C-7B28010C4F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600" y="24225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63D0E8E-9491-4AF0-918D-A0B782C5FD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1300" y="24225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042F54CB-9200-4D74-968A-0A3E5871D9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600" y="44799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D925119-27E3-496E-86BC-23416F94FB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51300" y="44799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F93AF7-D4DC-42B5-8A4F-B5F3ABBB03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781678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767791"/>
            <a:ext cx="11002962" cy="823913"/>
          </a:xfrm>
        </p:spPr>
        <p:txBody>
          <a:bodyPr>
            <a:noAutofit/>
          </a:bodyPr>
          <a:lstStyle>
            <a:lvl1pPr>
              <a:defRPr sz="4800" spc="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3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79BAC-E989-4203-B9B4-66280365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607137"/>
            <a:ext cx="4114800" cy="4214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>
              <a:defRPr sz="1400" spc="30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CCC81E-A013-4315-AD13-97BA3AA95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8756" y="1569719"/>
            <a:ext cx="9234488" cy="2651443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EF11611-8537-47CC-87AC-2E25428B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anchor="ctr">
            <a:noAutofit/>
          </a:bodyPr>
          <a:lstStyle/>
          <a:p>
            <a:pPr algn="ctr"/>
            <a:r>
              <a:rPr lang="en-US" sz="4800"/>
              <a:t>Click to edit Master title style</a:t>
            </a:r>
            <a:endParaRPr lang="en-US" sz="4800" dirty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1A63A52-1E65-414B-BBC3-D31F51579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8601" y="1638300"/>
            <a:ext cx="5156200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7E0E1A-1E64-4A9A-9C8B-69486BD112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900" y="1638300"/>
            <a:ext cx="5156200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E462965-19D7-4A65-B394-9AE76A5B4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3864355"/>
            <a:ext cx="5157787" cy="494506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spc="3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AEC14D1-0BEA-4D9A-9D96-A56B6A9B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4531139"/>
            <a:ext cx="5157787" cy="2039144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507BB47-1AB4-42F2-99FF-453A0622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3864355"/>
            <a:ext cx="5183188" cy="494506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spc="3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38D6EEA-A0DB-4B5F-8F41-A9C1F2C09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4531139"/>
            <a:ext cx="5183188" cy="2039144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4909F59-7529-454A-A1EF-3CC1EADE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>
            <a:noAutofit/>
          </a:bodyPr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3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anchor="ctr">
            <a:noAutofit/>
          </a:bodyPr>
          <a:lstStyle/>
          <a:p>
            <a:pPr algn="ctr"/>
            <a:r>
              <a:rPr lang="en-US" sz="4800"/>
              <a:t>Click to edit Master title style</a:t>
            </a:r>
            <a:endParaRPr lang="en-US" sz="4800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438" y="1624013"/>
            <a:ext cx="3108325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2155" y="1623219"/>
            <a:ext cx="3108325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2920" y="1623219"/>
            <a:ext cx="3108325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>
            <a:noAutofit/>
          </a:bodyPr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1" r:id="rId3"/>
    <p:sldLayoutId id="2147483651" r:id="rId4"/>
    <p:sldLayoutId id="2147483660" r:id="rId5"/>
    <p:sldLayoutId id="2147483677" r:id="rId6"/>
    <p:sldLayoutId id="2147483666" r:id="rId7"/>
    <p:sldLayoutId id="2147483679" r:id="rId8"/>
    <p:sldLayoutId id="2147483653" r:id="rId9"/>
    <p:sldLayoutId id="2147483678" r:id="rId10"/>
    <p:sldLayoutId id="2147483680" r:id="rId11"/>
    <p:sldLayoutId id="2147483681" r:id="rId12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6FAA3A37-3B09-4542-AC8C-F488DCF254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 t="21875" b="21875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0444" y="3751623"/>
            <a:ext cx="6324600" cy="1121144"/>
          </a:xfrm>
          <a:noFill/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JUNIOR HIGH SCHOOL OF ALMYROS, GREECE</a:t>
            </a:r>
            <a:endParaRPr lang="el-GR" dirty="0"/>
          </a:p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8B4EDB8-0973-47DC-A268-1846CD656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6" y="1233655"/>
            <a:ext cx="11490325" cy="2775024"/>
          </a:xfrm>
        </p:spPr>
        <p:txBody>
          <a:bodyPr/>
          <a:lstStyle/>
          <a:p>
            <a:r>
              <a:rPr lang="en-US" cap="none" dirty="0">
                <a:latin typeface="+mn-lt"/>
              </a:rPr>
              <a:t>Dealing with COVID-19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7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502399"/>
            <a:ext cx="3629609" cy="21288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kern="12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The absurd</a:t>
            </a:r>
          </a:p>
        </p:txBody>
      </p:sp>
      <p:pic>
        <p:nvPicPr>
          <p:cNvPr id="23" name="Picture Placeholder 22" descr="A picture containing building, person, person, person&#10;&#10;Description automatically generated">
            <a:extLst>
              <a:ext uri="{FF2B5EF4-FFF2-40B4-BE49-F238E27FC236}">
                <a16:creationId xmlns:a16="http://schemas.microsoft.com/office/drawing/2014/main" id="{90187B89-9FD5-4F89-8234-83E4FBAAF6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7207" r="3645" b="-2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34" name="Rectangle 2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Picture Placeholder 8" descr="A picture containing book, drawing, young, person&#10;&#10;Description automatically generated">
            <a:extLst>
              <a:ext uri="{FF2B5EF4-FFF2-40B4-BE49-F238E27FC236}">
                <a16:creationId xmlns:a16="http://schemas.microsoft.com/office/drawing/2014/main" id="{A198F0B4-981F-47D3-A11F-4630C9C3EA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5726" r="-2" b="7966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A248D7-680E-4181-9558-ED00D7CEAD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4833" y="3232899"/>
            <a:ext cx="6496735" cy="3119218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spc="300" dirty="0"/>
              <a:t>Isolation and social distance are essential</a:t>
            </a:r>
          </a:p>
          <a:p>
            <a:pPr marL="0" indent="-22860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spc="300" dirty="0"/>
              <a:t>Social mobilization and solidarity are required.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7B9B9E1-D2EC-4B8B-BC3C-67231FDDCC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16188" y="6352117"/>
            <a:ext cx="13016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2" name="Content Placeholder 24">
            <a:extLst>
              <a:ext uri="{FF2B5EF4-FFF2-40B4-BE49-F238E27FC236}">
                <a16:creationId xmlns:a16="http://schemas.microsoft.com/office/drawing/2014/main" id="{3DD3B9ED-231E-423D-B8D7-6DE1C249CA4E}"/>
              </a:ext>
            </a:extLst>
          </p:cNvPr>
          <p:cNvSpPr txBox="1">
            <a:spLocks/>
          </p:cNvSpPr>
          <p:nvPr/>
        </p:nvSpPr>
        <p:spPr>
          <a:xfrm>
            <a:off x="5164834" y="3149587"/>
            <a:ext cx="6326440" cy="2755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6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053AB11-A151-4436-B191-E5386D11DE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5709" r="-1" b="-1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EB190292-81D5-430D-B332-AD2F15C197C8}"/>
              </a:ext>
            </a:extLst>
          </p:cNvPr>
          <p:cNvSpPr txBox="1">
            <a:spLocks/>
          </p:cNvSpPr>
          <p:nvPr/>
        </p:nvSpPr>
        <p:spPr>
          <a:xfrm>
            <a:off x="0" y="4567784"/>
            <a:ext cx="10183091" cy="1652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15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5C12-E784-444E-B868-DE2AE857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112" y="637501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C2E478F-E849-4A8C-AF1F-CBCC78A7CB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D8179-1AA2-41E1-B636-96CB45495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60040" y="4123611"/>
            <a:ext cx="24336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gency FB" panose="020B0503020202020204" pitchFamily="34" charset="0"/>
              </a:rPr>
              <a:t>THE TEENAGERS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A18DE-F8A4-4ACD-9AA2-7090A5B6532D}"/>
              </a:ext>
            </a:extLst>
          </p:cNvPr>
          <p:cNvSpPr txBox="1"/>
          <p:nvPr/>
        </p:nvSpPr>
        <p:spPr>
          <a:xfrm>
            <a:off x="276308" y="4567784"/>
            <a:ext cx="107406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Teenagers have not left untouched by everything that happens around them.</a:t>
            </a:r>
          </a:p>
          <a:p>
            <a:r>
              <a:rPr lang="en-US" sz="2400" dirty="0"/>
              <a:t>Their lives has changed drastically.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 In the past, quarreling with their parents was the hours they spent in front of electronic devices.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Now extending this time is the goal and sometimes the solution to many problems.</a:t>
            </a:r>
          </a:p>
        </p:txBody>
      </p:sp>
    </p:spTree>
    <p:extLst>
      <p:ext uri="{BB962C8B-B14F-4D97-AF65-F5344CB8AC3E}">
        <p14:creationId xmlns:p14="http://schemas.microsoft.com/office/powerpoint/2010/main" val="2944765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WE ARE TAKING CARE OF</a:t>
            </a:r>
            <a:r>
              <a:rPr lang="el-GR" sz="44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: </a:t>
            </a:r>
            <a:endParaRPr lang="en-US" sz="4400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934" y="2711532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1. Our health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Protecting our health is always required.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Today our children need us more.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The adherence of the measures will protect us, those around us and will set an example for our children.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44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We stay healthy and safe!!!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0EBC9-5A4C-4D7A-8B43-AB858AEA6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9" r="38118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BDE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96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WE ARE TAKING CARE OF</a:t>
            </a:r>
            <a:r>
              <a:rPr lang="el-GR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….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5036" y="2128888"/>
            <a:ext cx="6007744" cy="44133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2. The relationships between family members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first “incarceration” showed us that all families were not ready to manage their shared time at home.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Signs and quarrels are frequent and sometimes  more powerful.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Divorce claims and domestic violence cases have risen.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Can we let this happen to our family?</a:t>
            </a:r>
            <a:endParaRPr lang="en-US" sz="2400" b="1" dirty="0">
              <a:solidFill>
                <a:schemeClr val="accent5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DDB63-02D8-4193-8F5F-D818036D8EA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24574" r="27310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3857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om&#10;&#10;Description automatically generated">
            <a:extLst>
              <a:ext uri="{FF2B5EF4-FFF2-40B4-BE49-F238E27FC236}">
                <a16:creationId xmlns:a16="http://schemas.microsoft.com/office/drawing/2014/main" id="{61FE3A29-E1F2-4250-87D1-D83BB9D9A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24" b="5599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7"/>
          <a:stretch/>
        </p:blipFill>
        <p:spPr>
          <a:xfrm>
            <a:off x="0" y="3542616"/>
            <a:ext cx="12192000" cy="3315384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229" y="4666938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A53F52"/>
                </a:solidFill>
              </a:rPr>
              <a:t>WE ARE TAKING CARE OF</a:t>
            </a:r>
            <a:r>
              <a:rPr lang="el-GR" sz="4000" b="1" dirty="0">
                <a:solidFill>
                  <a:srgbClr val="A53F52"/>
                </a:solidFill>
              </a:rPr>
              <a:t>: </a:t>
            </a:r>
            <a:endParaRPr lang="en-US" sz="4000" b="1" dirty="0">
              <a:solidFill>
                <a:srgbClr val="A53F5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54240" y="4130647"/>
            <a:ext cx="6683256" cy="26536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A53F52"/>
                </a:solidFill>
              </a:rPr>
              <a:t>3</a:t>
            </a:r>
            <a:r>
              <a:rPr lang="en-US" sz="2800" b="1" dirty="0">
                <a:solidFill>
                  <a:srgbClr val="A53F52"/>
                </a:solidFill>
              </a:rPr>
              <a:t>. Overexposure to the news.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A53F52"/>
                </a:solidFill>
              </a:rPr>
              <a:t>Constant exposure to the virus is not what is required.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A53F52"/>
                </a:solidFill>
              </a:rPr>
              <a:t>There is over-information, sometimes wrong or excessive, sometimes false and  not rarely conspiracy theories are spread.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A53F52"/>
                </a:solidFill>
              </a:rPr>
              <a:t>Brief and sober information and discussion with the children about it.</a:t>
            </a:r>
          </a:p>
        </p:txBody>
      </p:sp>
    </p:spTree>
    <p:extLst>
      <p:ext uri="{BB962C8B-B14F-4D97-AF65-F5344CB8AC3E}">
        <p14:creationId xmlns:p14="http://schemas.microsoft.com/office/powerpoint/2010/main" val="345081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35D9B3-B2C5-40E1-BFF9-E01D0DB42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5061B-ADFC-4592-8BB1-0D542F6F64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00169" y="6081915"/>
            <a:ext cx="6460098" cy="781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5153A6-657E-4227-A555-CE6891B6C4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9154BB-3160-4683-8C77-EA7DFEC16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1270000"/>
            <a:ext cx="6451600" cy="4279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052" y="-57032"/>
            <a:ext cx="5901947" cy="1590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AS  PARENTS…</a:t>
            </a:r>
            <a:endParaRPr lang="en-US" kern="1200" dirty="0">
              <a:solidFill>
                <a:schemeClr val="accent1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4B030F9-92A2-4715-9AFC-4C5DC2BF279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249582" y="1696851"/>
            <a:ext cx="450356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altLang="en-US" sz="3200" b="1" dirty="0">
                <a:solidFill>
                  <a:srgbClr val="A53F52"/>
                </a:solidFill>
              </a:rPr>
              <a:t>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A53F52"/>
                </a:solidFill>
                <a:effectLst/>
              </a:rPr>
              <a:t>hecking out our health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A53F52"/>
                </a:solidFill>
                <a:effectLst/>
              </a:rPr>
              <a:t>We take care of our health.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A53F52"/>
                </a:solidFill>
                <a:effectLst/>
              </a:rPr>
              <a:t>It goes without saying, it has been heard so much that it has become an experience.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en-US" sz="3200" b="1" dirty="0">
                <a:solidFill>
                  <a:srgbClr val="A53F52"/>
                </a:solidFill>
              </a:rPr>
              <a:t>Is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A53F52"/>
                </a:solidFill>
                <a:effectLst/>
              </a:rPr>
              <a:t> it really happening? </a:t>
            </a:r>
          </a:p>
        </p:txBody>
      </p:sp>
    </p:spTree>
    <p:extLst>
      <p:ext uri="{BB962C8B-B14F-4D97-AF65-F5344CB8AC3E}">
        <p14:creationId xmlns:p14="http://schemas.microsoft.com/office/powerpoint/2010/main" val="277333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79FAE87-5B55-406F-979B-EBF09CC45B5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0882" y="588962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b="1" dirty="0">
                <a:solidFill>
                  <a:srgbClr val="A53F52"/>
                </a:solidFill>
              </a:rPr>
              <a:t>AS PARENTS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4815" y="2557208"/>
            <a:ext cx="5952234" cy="38042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. Forming a new routine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Routines are important in the family, especially at this time.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Constant wake-up time, lunch with the whole family, evening meetings and discussions, watching a movie and chatting.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Small and everyday things and habits that we do with our partner and our children.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96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622D5-D518-4283-B95B-9B62F5709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2" b="7903"/>
          <a:stretch/>
        </p:blipFill>
        <p:spPr>
          <a:xfrm>
            <a:off x="0" y="-15124"/>
            <a:ext cx="12191980" cy="6857990"/>
          </a:xfrm>
          <a:prstGeom prst="rect">
            <a:avLst/>
          </a:prstGeom>
        </p:spPr>
      </p:pic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16726" y="997712"/>
            <a:ext cx="3666744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As parents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08196" y="2104137"/>
            <a:ext cx="4747812" cy="43895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4800" dirty="0">
                <a:solidFill>
                  <a:srgbClr val="E99757"/>
                </a:solidFill>
              </a:rPr>
              <a:t>3. </a:t>
            </a:r>
            <a:r>
              <a:rPr lang="en-US" sz="3200" b="1" dirty="0">
                <a:solidFill>
                  <a:srgbClr val="E99757"/>
                </a:solidFill>
              </a:rPr>
              <a:t>Maintaining fitness as much as possible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Balanced nutrition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Avoid excessive sugar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Moderate exercise, even at home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Moderate sun exposure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Good sleep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E99757"/>
                </a:solidFill>
              </a:rPr>
              <a:t>Are important for maintaining fitness even in conditions of confinement or subsequent social distancing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307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EAED86-6634-4EB0-8297-EDB0DC54E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6620" r="13379" b="-2"/>
          <a:stretch/>
        </p:blipFill>
        <p:spPr>
          <a:xfrm>
            <a:off x="3161594" y="253090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B5B3A-D8B2-4B25-8F12-9781DC454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8983" r="17483" b="2"/>
          <a:stretch/>
        </p:blipFill>
        <p:spPr>
          <a:xfrm>
            <a:off x="65554" y="-9478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509AC0-CAAF-46B8-BAB3-54464AE94F9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alphaModFix/>
          </a:blip>
          <a:srcRect l="14281" r="8166"/>
          <a:stretch/>
        </p:blipFill>
        <p:spPr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0" name="Picture 19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34684" y="1794510"/>
            <a:ext cx="5457296" cy="47891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A53F52"/>
                </a:solidFill>
              </a:rPr>
              <a:t>4. Various stimulations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rgbClr val="A53F52"/>
                </a:solidFill>
              </a:rPr>
              <a:t>Stimulations and activities do not stop due to inclusion.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rgbClr val="A53F52"/>
                </a:solidFill>
              </a:rPr>
              <a:t>There are many activities that we can do using our devices: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A53F52"/>
                </a:solidFill>
              </a:rPr>
              <a:t>Theatrical and musical performances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A53F52"/>
                </a:solidFill>
              </a:rPr>
              <a:t>Guided tours of major museums and online tours of countries and monuments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A53F52"/>
                </a:solidFill>
              </a:rPr>
              <a:t>Game for children of all ages.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A53F52"/>
                </a:solidFill>
              </a:rPr>
              <a:t>Older children also want to play.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FF2D4-23BE-4319-8FDD-35739BE03A4A}"/>
              </a:ext>
            </a:extLst>
          </p:cNvPr>
          <p:cNvSpPr txBox="1"/>
          <p:nvPr/>
        </p:nvSpPr>
        <p:spPr>
          <a:xfrm>
            <a:off x="7682649" y="635610"/>
            <a:ext cx="6133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AS PARENTS….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5850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4B062-372E-4357-9C26-5FE21C173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40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7"/>
          <a:stretch/>
        </p:blipFill>
        <p:spPr>
          <a:xfrm>
            <a:off x="0" y="3542616"/>
            <a:ext cx="12192000" cy="331538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998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As parents…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11930" y="4388303"/>
            <a:ext cx="7715249" cy="22753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algn="ctr">
              <a:lnSpc>
                <a:spcPct val="90000"/>
              </a:lnSpc>
            </a:pPr>
            <a:r>
              <a:rPr lang="en-US" sz="2800" b="1" dirty="0">
                <a:solidFill>
                  <a:srgbClr val="A53F52"/>
                </a:solidFill>
              </a:rPr>
              <a:t>5. Books</a:t>
            </a:r>
            <a:endParaRPr lang="en-US" sz="2800" dirty="0">
              <a:solidFill>
                <a:srgbClr val="A53F52"/>
              </a:solidFill>
            </a:endParaRPr>
          </a:p>
          <a:p>
            <a:pPr marL="0" algn="ctr">
              <a:lnSpc>
                <a:spcPct val="90000"/>
              </a:lnSpc>
            </a:pPr>
            <a:r>
              <a:rPr lang="en-US" sz="2800" dirty="0">
                <a:solidFill>
                  <a:srgbClr val="A53F52"/>
                </a:solidFill>
              </a:rPr>
              <a:t>Timeless companion in all moments of our lives.</a:t>
            </a:r>
          </a:p>
          <a:p>
            <a:pPr marL="0" algn="ctr">
              <a:lnSpc>
                <a:spcPct val="90000"/>
              </a:lnSpc>
            </a:pPr>
            <a:r>
              <a:rPr lang="en-US" sz="2800" dirty="0">
                <a:solidFill>
                  <a:srgbClr val="A53F52"/>
                </a:solidFill>
              </a:rPr>
              <a:t>Especially in these conditions they can help us effectively.</a:t>
            </a:r>
          </a:p>
          <a:p>
            <a:pPr marL="0" algn="ctr">
              <a:lnSpc>
                <a:spcPct val="90000"/>
              </a:lnSpc>
            </a:pPr>
            <a:r>
              <a:rPr lang="en-US" sz="2800" dirty="0">
                <a:solidFill>
                  <a:srgbClr val="A53F52"/>
                </a:solidFill>
              </a:rPr>
              <a:t>They give examples to the child, enhancing his imagination and creativity.</a:t>
            </a:r>
          </a:p>
        </p:txBody>
      </p:sp>
    </p:spTree>
    <p:extLst>
      <p:ext uri="{BB962C8B-B14F-4D97-AF65-F5344CB8AC3E}">
        <p14:creationId xmlns:p14="http://schemas.microsoft.com/office/powerpoint/2010/main" val="255322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5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8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052100"/>
            <a:ext cx="9966960" cy="17855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457200" algn="ctr">
              <a:lnSpc>
                <a:spcPct val="90000"/>
              </a:lnSpc>
              <a:buClr>
                <a:schemeClr val="accent1">
                  <a:lumMod val="75000"/>
                </a:schemeClr>
              </a:buClr>
            </a:pPr>
            <a:r>
              <a:rPr lang="en-US" sz="1800" b="1" cap="none" dirty="0">
                <a:solidFill>
                  <a:srgbClr val="384453"/>
                </a:solidFill>
                <a:latin typeface="+mn-lt"/>
                <a:cs typeface="Calibri" panose="020F0502020204030204" pitchFamily="34" charset="0"/>
              </a:rPr>
              <a:t>- We live an unprecedented experience. </a:t>
            </a:r>
            <a:br>
              <a:rPr lang="en-US" sz="1800" b="1" cap="none" dirty="0">
                <a:solidFill>
                  <a:srgbClr val="384453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1800" b="1" cap="none" dirty="0">
                <a:solidFill>
                  <a:srgbClr val="384453"/>
                </a:solidFill>
                <a:latin typeface="+mn-lt"/>
                <a:cs typeface="Calibri" panose="020F0502020204030204" pitchFamily="34" charset="0"/>
              </a:rPr>
              <a:t>- We were not prepared for something similar. </a:t>
            </a:r>
            <a:br>
              <a:rPr lang="en-US" sz="1800" b="1" cap="none" dirty="0">
                <a:solidFill>
                  <a:srgbClr val="384453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1800" b="1" cap="none" dirty="0">
                <a:solidFill>
                  <a:srgbClr val="384453"/>
                </a:solidFill>
                <a:latin typeface="+mn-lt"/>
                <a:cs typeface="Calibri" panose="020F0502020204030204" pitchFamily="34" charset="0"/>
              </a:rPr>
              <a:t>- It has been argued that we are living a war, without military violence. </a:t>
            </a:r>
            <a:br>
              <a:rPr lang="en-US" sz="1800" b="1" cap="none" dirty="0">
                <a:solidFill>
                  <a:srgbClr val="384453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1800" b="1" cap="none" dirty="0">
                <a:solidFill>
                  <a:srgbClr val="384453"/>
                </a:solidFill>
                <a:latin typeface="+mn-lt"/>
                <a:cs typeface="Calibri" panose="020F0502020204030204" pitchFamily="34" charset="0"/>
              </a:rPr>
              <a:t>- This is the biggest global crisis in economic and social level since World War II</a:t>
            </a:r>
            <a:r>
              <a:rPr lang="en-US" sz="1800" b="1" cap="none" dirty="0">
                <a:solidFill>
                  <a:srgbClr val="384453"/>
                </a:solidFill>
                <a:latin typeface="+mn-lt"/>
              </a:rPr>
              <a:t/>
            </a:r>
            <a:br>
              <a:rPr lang="en-US" sz="1800" b="1" cap="none" dirty="0">
                <a:solidFill>
                  <a:srgbClr val="384453"/>
                </a:solidFill>
                <a:latin typeface="+mn-lt"/>
              </a:rPr>
            </a:br>
            <a:endParaRPr lang="en-US" sz="1800" b="1" dirty="0">
              <a:solidFill>
                <a:srgbClr val="384453"/>
              </a:solidFill>
              <a:latin typeface="+mn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9530" y="5799489"/>
            <a:ext cx="8767860" cy="440822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384453"/>
                </a:solidFill>
              </a:rPr>
              <a:t>GENERAL FINDINGS</a:t>
            </a:r>
          </a:p>
        </p:txBody>
      </p:sp>
      <p:pic>
        <p:nvPicPr>
          <p:cNvPr id="7" name="Picture Placeholder 6" descr="Website&#10;&#10;Description automatically generated">
            <a:extLst>
              <a:ext uri="{FF2B5EF4-FFF2-40B4-BE49-F238E27FC236}">
                <a16:creationId xmlns:a16="http://schemas.microsoft.com/office/drawing/2014/main" id="{5F6A4DB0-9053-462E-99D3-B0AC631C96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9223" r="1" b="19224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5958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C2E478F-E849-4A8C-AF1F-CBCC78A7CBFA}" type="slidenum">
              <a:rPr lang="en-US" smtClean="0">
                <a:solidFill>
                  <a:schemeClr val="accent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chemeClr val="accent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FE6CFD5-509D-42EE-82A6-1E376C3650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8E22C-AA19-41F7-940D-1FD64759F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59" r="-2" b="22803"/>
          <a:stretch/>
        </p:blipFill>
        <p:spPr>
          <a:xfrm>
            <a:off x="20" y="-1"/>
            <a:ext cx="6712150" cy="2391331"/>
          </a:xfrm>
          <a:prstGeom prst="rect">
            <a:avLst/>
          </a:prstGeom>
        </p:spPr>
      </p:pic>
      <p:pic>
        <p:nvPicPr>
          <p:cNvPr id="8" name="Picture 7" descr="Two people sitting on a couch&#10;&#10;Description automatically generated">
            <a:extLst>
              <a:ext uri="{FF2B5EF4-FFF2-40B4-BE49-F238E27FC236}">
                <a16:creationId xmlns:a16="http://schemas.microsoft.com/office/drawing/2014/main" id="{B068EDBC-F83E-4E53-A4AD-D1E8F49E3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411"/>
          <a:stretch/>
        </p:blipFill>
        <p:spPr>
          <a:xfrm>
            <a:off x="20" y="2391337"/>
            <a:ext cx="6712150" cy="44666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0186" y="512813"/>
            <a:ext cx="4292162" cy="14664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kern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As parents…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2492080"/>
            <a:ext cx="6095980" cy="40230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b="1" dirty="0">
                <a:solidFill>
                  <a:schemeClr val="accent5">
                    <a:lumMod val="25000"/>
                    <a:lumOff val="75000"/>
                  </a:schemeClr>
                </a:solidFill>
              </a:rPr>
              <a:t>6. Expressing the emotions.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5">
                    <a:lumMod val="25000"/>
                    <a:lumOff val="75000"/>
                  </a:schemeClr>
                </a:solidFill>
              </a:rPr>
              <a:t>Children need to express their feelings, such as anxiety, fear, insecurity.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5">
                    <a:lumMod val="25000"/>
                    <a:lumOff val="75000"/>
                  </a:schemeClr>
                </a:solidFill>
              </a:rPr>
              <a:t>The help we give them to express themselves will relieve them and calm them down.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5">
                    <a:lumMod val="25000"/>
                    <a:lumOff val="75000"/>
                  </a:schemeClr>
                </a:solidFill>
              </a:rPr>
              <a:t>The outlook for the future is important, </a:t>
            </a:r>
            <a:r>
              <a:rPr lang="en-US" sz="2400" b="1" dirty="0">
                <a:solidFill>
                  <a:schemeClr val="accent5">
                    <a:lumMod val="25000"/>
                    <a:lumOff val="75000"/>
                  </a:schemeClr>
                </a:solidFill>
              </a:rPr>
              <a:t>as Covid-19, like other pandemics, has a beginning, a middle and eventually an end.</a:t>
            </a:r>
          </a:p>
        </p:txBody>
      </p:sp>
    </p:spTree>
    <p:extLst>
      <p:ext uri="{BB962C8B-B14F-4D97-AF65-F5344CB8AC3E}">
        <p14:creationId xmlns:p14="http://schemas.microsoft.com/office/powerpoint/2010/main" val="3904445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ith collar shirt&#10;&#10;Description automatically generated">
            <a:extLst>
              <a:ext uri="{FF2B5EF4-FFF2-40B4-BE49-F238E27FC236}">
                <a16:creationId xmlns:a16="http://schemas.microsoft.com/office/drawing/2014/main" id="{66ED6F40-FB88-4608-9FE5-3B60EA8F1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7583" r="16861"/>
          <a:stretch/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0936" y="844486"/>
            <a:ext cx="9484225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As parents….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261388EF-B4CE-4326-979A-2F53CED60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27777" y="343104"/>
            <a:ext cx="975050" cy="840504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B590ED29-B35B-4344-A83A-7D80299A4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7" r="19398" b="-6"/>
          <a:stretch/>
        </p:blipFill>
        <p:spPr>
          <a:xfrm>
            <a:off x="443660" y="832340"/>
            <a:ext cx="1570813" cy="1363363"/>
          </a:xfrm>
          <a:custGeom>
            <a:avLst/>
            <a:gdLst/>
            <a:ahLst/>
            <a:cxnLst/>
            <a:rect l="l" t="t" r="r" b="b"/>
            <a:pathLst>
              <a:path w="1570813" h="1363363">
                <a:moveTo>
                  <a:pt x="452248" y="0"/>
                </a:moveTo>
                <a:cubicBezTo>
                  <a:pt x="1118566" y="0"/>
                  <a:pt x="1118566" y="0"/>
                  <a:pt x="1118566" y="0"/>
                </a:cubicBezTo>
                <a:cubicBezTo>
                  <a:pt x="1160301" y="0"/>
                  <a:pt x="1200597" y="22535"/>
                  <a:pt x="1220745" y="59154"/>
                </a:cubicBezTo>
                <a:cubicBezTo>
                  <a:pt x="1554623" y="623936"/>
                  <a:pt x="1554623" y="623936"/>
                  <a:pt x="1554623" y="623936"/>
                </a:cubicBezTo>
                <a:cubicBezTo>
                  <a:pt x="1576210" y="659147"/>
                  <a:pt x="1576210" y="704217"/>
                  <a:pt x="1554623" y="739427"/>
                </a:cubicBezTo>
                <a:cubicBezTo>
                  <a:pt x="1220745" y="1304209"/>
                  <a:pt x="1220745" y="1304209"/>
                  <a:pt x="1220745" y="1304209"/>
                </a:cubicBezTo>
                <a:cubicBezTo>
                  <a:pt x="1200597" y="1340828"/>
                  <a:pt x="1160301" y="1363363"/>
                  <a:pt x="1118566" y="1363363"/>
                </a:cubicBezTo>
                <a:cubicBezTo>
                  <a:pt x="452248" y="1363363"/>
                  <a:pt x="452248" y="1363363"/>
                  <a:pt x="452248" y="1363363"/>
                </a:cubicBezTo>
                <a:cubicBezTo>
                  <a:pt x="409074" y="1363363"/>
                  <a:pt x="370218" y="1340828"/>
                  <a:pt x="348631" y="1304209"/>
                </a:cubicBezTo>
                <a:cubicBezTo>
                  <a:pt x="16191" y="739427"/>
                  <a:pt x="16191" y="739427"/>
                  <a:pt x="16191" y="739427"/>
                </a:cubicBezTo>
                <a:cubicBezTo>
                  <a:pt x="-5396" y="704217"/>
                  <a:pt x="-5396" y="659147"/>
                  <a:pt x="16191" y="623936"/>
                </a:cubicBezTo>
                <a:cubicBezTo>
                  <a:pt x="348631" y="59154"/>
                  <a:pt x="348631" y="59154"/>
                  <a:pt x="348631" y="59154"/>
                </a:cubicBezTo>
                <a:cubicBezTo>
                  <a:pt x="370218" y="22535"/>
                  <a:pt x="409074" y="0"/>
                  <a:pt x="452248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1D917FAD-3240-4D3F-91A0-9571F75DC6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769451" y="970414"/>
            <a:ext cx="616956" cy="53182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10936" y="2470248"/>
            <a:ext cx="9484235" cy="3052726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5200" b="1" dirty="0"/>
              <a:t>7. Taking relief aid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3500" dirty="0"/>
              <a:t>Parents always, even more so in the present circumstances, act as those  who can help  children.</a:t>
            </a:r>
          </a:p>
          <a:p>
            <a:pPr>
              <a:lnSpc>
                <a:spcPct val="90000"/>
              </a:lnSpc>
            </a:pPr>
            <a:r>
              <a:rPr lang="en-US" sz="3500" dirty="0"/>
              <a:t>Teenagers feel a little like "free besieged".</a:t>
            </a:r>
          </a:p>
          <a:p>
            <a:pPr>
              <a:lnSpc>
                <a:spcPct val="90000"/>
              </a:lnSpc>
            </a:pPr>
            <a:r>
              <a:rPr lang="en-US" sz="3500" dirty="0"/>
              <a:t>Parents need to be available and work gently and flexibly to absorb their children's tension.</a:t>
            </a:r>
          </a:p>
        </p:txBody>
      </p:sp>
    </p:spTree>
    <p:extLst>
      <p:ext uri="{BB962C8B-B14F-4D97-AF65-F5344CB8AC3E}">
        <p14:creationId xmlns:p14="http://schemas.microsoft.com/office/powerpoint/2010/main" val="867489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335D9B3-B2C5-40E1-BFF9-E01D0DB42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5061B-ADFC-4592-8BB1-0D542F6F64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00169" y="6081915"/>
            <a:ext cx="6460098" cy="781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5153A6-657E-4227-A555-CE6891B6C4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9590D49-5919-4BDB-A179-67296282F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1270000"/>
            <a:ext cx="6451600" cy="42926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9100" y="2164796"/>
            <a:ext cx="4445510" cy="3370396"/>
          </a:xfr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8. Seeking  for help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And we adapt new habits, we work with different data.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Sometimes we do it better, sometimes worse, but we still try…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It is not bad to ask children to help us in our daily difficulties and of course in everything related to technology.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2900" y="540168"/>
            <a:ext cx="4028783" cy="13229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As parents…</a:t>
            </a:r>
          </a:p>
        </p:txBody>
      </p:sp>
    </p:spTree>
    <p:extLst>
      <p:ext uri="{BB962C8B-B14F-4D97-AF65-F5344CB8AC3E}">
        <p14:creationId xmlns:p14="http://schemas.microsoft.com/office/powerpoint/2010/main" val="2051521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33977" y="433163"/>
            <a:ext cx="3689091" cy="19601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As parents….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EDCEC48-9668-40E0-A44B-C708663FB07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8242" r="18242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06085" y="2183130"/>
            <a:ext cx="3999868" cy="44576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9. Cooperating with teachers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Children sometimes express to teachers what they can not, do not want, hesitate, are afraid to share with their parents.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It is important to work with the child's teachers in order to have a coordinated help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2703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CCCB8-8F31-43BD-B219-FA2ABAC2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0" r="2696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01434" y="1212358"/>
            <a:ext cx="48199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As parents….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8919" y="2383542"/>
            <a:ext cx="5919967" cy="351573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800" b="1" dirty="0"/>
              <a:t>10. </a:t>
            </a:r>
            <a:r>
              <a:rPr lang="en-US" sz="3500" b="1" dirty="0"/>
              <a:t>Seeking for Help from specialists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In case of inability to handle our psychology or our </a:t>
            </a:r>
            <a:r>
              <a:rPr lang="en-US" sz="2800" b="1" dirty="0" err="1"/>
              <a:t>childrens</a:t>
            </a:r>
            <a:r>
              <a:rPr lang="en-US" sz="2800" b="1" dirty="0"/>
              <a:t>’ one,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 we can ask for help from specialized people, structures, support lines: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b="1" dirty="0"/>
              <a:t>Psychologists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b="1" dirty="0"/>
              <a:t>Mental Health Specialists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b="1" dirty="0"/>
              <a:t>Psychosocial Support Lines </a:t>
            </a:r>
          </a:p>
        </p:txBody>
      </p:sp>
    </p:spTree>
    <p:extLst>
      <p:ext uri="{BB962C8B-B14F-4D97-AF65-F5344CB8AC3E}">
        <p14:creationId xmlns:p14="http://schemas.microsoft.com/office/powerpoint/2010/main" val="291762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VID-19 &amp; Υγιεινή των χεριών | Ερρίκος Ντυνάν">
            <a:extLst>
              <a:ext uri="{FF2B5EF4-FFF2-40B4-BE49-F238E27FC236}">
                <a16:creationId xmlns:a16="http://schemas.microsoft.com/office/drawing/2014/main" id="{01204493-3FCD-48F9-BC42-41517DD2C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8" b="-3"/>
          <a:stretch/>
        </p:blipFill>
        <p:spPr bwMode="auto">
          <a:xfrm>
            <a:off x="3125968" y="252722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D7D720-9F02-4D0F-8CB2-54C086B6A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429" r="16032" b="-1"/>
          <a:stretch/>
        </p:blipFill>
        <p:spPr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3078" name="Picture 6" descr="Κοροναϊός: Πότε θα αγκαλιαστούμε ξανά χωρίς φόβο | Vita.gr">
            <a:extLst>
              <a:ext uri="{FF2B5EF4-FFF2-40B4-BE49-F238E27FC236}">
                <a16:creationId xmlns:a16="http://schemas.microsoft.com/office/drawing/2014/main" id="{CD132F83-C0C5-4DBA-84CF-BCABEB3C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r="-2" b="-2"/>
          <a:stretch/>
        </p:blipFill>
        <p:spPr bwMode="auto"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74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98227" y="1161366"/>
            <a:ext cx="4333814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Teenagers….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08733" y="2257006"/>
            <a:ext cx="4723308" cy="3639289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1. Attention to health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Highly discussed but always up to date.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As commonplace as it is, health is precious.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Hygiene measures, masks, online meetings, exposure avoidance are always required.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23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5733A-5241-467C-A77B-EB25A0D0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597" r="6601" b="4"/>
          <a:stretch/>
        </p:blipFill>
        <p:spPr>
          <a:xfrm>
            <a:off x="20" y="4310923"/>
            <a:ext cx="3083422" cy="2547077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050" name="Picture 2" descr="Free online learning for students, teachers and curious minds everywhere! -  Geographical Magazine">
            <a:extLst>
              <a:ext uri="{FF2B5EF4-FFF2-40B4-BE49-F238E27FC236}">
                <a16:creationId xmlns:a16="http://schemas.microsoft.com/office/drawing/2014/main" id="{A7C58C26-350C-422C-AF13-046CF13EB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r="21562" b="2"/>
          <a:stretch/>
        </p:blipFill>
        <p:spPr bwMode="auto">
          <a:xfrm>
            <a:off x="3532736" y="2984162"/>
            <a:ext cx="2555402" cy="255540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83E35-CCD4-4329-844B-8C5B8E5E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25725" b="-3"/>
          <a:stretch/>
        </p:blipFill>
        <p:spPr>
          <a:xfrm>
            <a:off x="1" y="-1"/>
            <a:ext cx="3943111" cy="3318096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10681" y="1377452"/>
            <a:ext cx="5453733" cy="307680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l-GR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2. Distance education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E-learning is not a panacea, but it is the only solution we have, so that we can deal with this abnormal situation..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l-GR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Ι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 is difficult, tedious, annoying in many cases, but  it can help.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C4B49-64A5-4279-AABD-AD7C49DA36E1}"/>
              </a:ext>
            </a:extLst>
          </p:cNvPr>
          <p:cNvSpPr txBox="1"/>
          <p:nvPr/>
        </p:nvSpPr>
        <p:spPr>
          <a:xfrm>
            <a:off x="7891153" y="563479"/>
            <a:ext cx="61870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Teenagers….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65533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06084" y="612288"/>
            <a:ext cx="3689091" cy="8140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b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Teenagers….</a:t>
            </a:r>
            <a:endParaRPr lang="en-US" sz="4000" kern="1200" dirty="0">
              <a:solidFill>
                <a:schemeClr val="accent5">
                  <a:lumMod val="25000"/>
                  <a:lumOff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A79CD-01C6-451B-AACD-5D07A63D0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1" r="8751" b="3"/>
          <a:stretch/>
        </p:blipFill>
        <p:spPr>
          <a:xfrm>
            <a:off x="5355120" y="1519571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026" name="Picture 2" descr="Covid-19: Top tips for online teaching and learning">
            <a:extLst>
              <a:ext uri="{FF2B5EF4-FFF2-40B4-BE49-F238E27FC236}">
                <a16:creationId xmlns:a16="http://schemas.microsoft.com/office/drawing/2014/main" id="{B8C54B15-7B28-4186-90F2-D2433BC1F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116"/>
          <a:stretch/>
        </p:blipFill>
        <p:spPr bwMode="auto"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6C76BD-6EC1-44A7-B119-45EE4D7A53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6" r="-1" b="-1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85989" y="1828512"/>
            <a:ext cx="4318494" cy="406698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Alternative ways of communication.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They stay at home. They are alone. They are not with their friends.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But they have a mobile, internet connection, social media.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They can talk to their friends, even if they can't see them up closely.</a:t>
            </a:r>
          </a:p>
        </p:txBody>
      </p:sp>
    </p:spTree>
    <p:extLst>
      <p:ext uri="{BB962C8B-B14F-4D97-AF65-F5344CB8AC3E}">
        <p14:creationId xmlns:p14="http://schemas.microsoft.com/office/powerpoint/2010/main" val="1441903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06" name="Picture 10" descr="As coronavirus cases mount, just how paranoid — or cautious — should we be?  - The Boston Globe">
            <a:extLst>
              <a:ext uri="{FF2B5EF4-FFF2-40B4-BE49-F238E27FC236}">
                <a16:creationId xmlns:a16="http://schemas.microsoft.com/office/drawing/2014/main" id="{E32F8E3C-99F7-4CC9-BCB0-E1AE7F0E8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622300"/>
            <a:ext cx="6007100" cy="387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D8498-B40C-44D6-97CB-54A83413D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4572000"/>
            <a:ext cx="2197100" cy="1587500"/>
          </a:xfrm>
          <a:prstGeom prst="rect">
            <a:avLst/>
          </a:prstGeom>
        </p:spPr>
      </p:pic>
      <p:pic>
        <p:nvPicPr>
          <p:cNvPr id="4104" name="Picture 8" descr="The biological reason why it's so hard for teenagers to wake up early for  school | OU News">
            <a:extLst>
              <a:ext uri="{FF2B5EF4-FFF2-40B4-BE49-F238E27FC236}">
                <a16:creationId xmlns:a16="http://schemas.microsoft.com/office/drawing/2014/main" id="{EB592988-E449-4BDE-9F0E-51E84640C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r="7689" b="1"/>
          <a:stretch/>
        </p:blipFill>
        <p:spPr bwMode="auto">
          <a:xfrm>
            <a:off x="7861300" y="4572000"/>
            <a:ext cx="1943100" cy="1587500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eenage sleep. How much is needed? - Teenage Survival Coach">
            <a:extLst>
              <a:ext uri="{FF2B5EF4-FFF2-40B4-BE49-F238E27FC236}">
                <a16:creationId xmlns:a16="http://schemas.microsoft.com/office/drawing/2014/main" id="{926B2362-C11F-47B8-B6BC-FA47504EB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r="6554" b="1"/>
          <a:stretch/>
        </p:blipFill>
        <p:spPr bwMode="auto">
          <a:xfrm>
            <a:off x="9880600" y="4572000"/>
            <a:ext cx="1714500" cy="1587500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479" y="404369"/>
            <a:ext cx="4443154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Teenagers….</a:t>
            </a:r>
            <a:endParaRPr lang="en-US" sz="3400" b="1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6400" y="2285541"/>
            <a:ext cx="5105400" cy="3492500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>
                <a:solidFill>
                  <a:schemeClr val="accent2"/>
                </a:solidFill>
              </a:rPr>
              <a:t>4. Enjoying the rest</a:t>
            </a:r>
            <a:endParaRPr lang="en-US" sz="2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/>
                </a:solidFill>
              </a:rPr>
              <a:t>It is a unique and unrepeatable opportunity to rest, to sleep a little more.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/>
                </a:solidFill>
              </a:rPr>
              <a:t>It is an equally unique opportunity to do things that relax them, a little exercise at home, to start a new hobby.</a:t>
            </a:r>
          </a:p>
        </p:txBody>
      </p:sp>
    </p:spTree>
    <p:extLst>
      <p:ext uri="{BB962C8B-B14F-4D97-AF65-F5344CB8AC3E}">
        <p14:creationId xmlns:p14="http://schemas.microsoft.com/office/powerpoint/2010/main" val="17542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ow To Talk To Kids About Coronavirus: Parenting Advice - PureWow">
            <a:extLst>
              <a:ext uri="{FF2B5EF4-FFF2-40B4-BE49-F238E27FC236}">
                <a16:creationId xmlns:a16="http://schemas.microsoft.com/office/drawing/2014/main" id="{042A9A74-4C95-4EED-986E-CE841696A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r="31529" b="-1"/>
          <a:stretch/>
        </p:blipFill>
        <p:spPr bwMode="auto">
          <a:xfrm>
            <a:off x="4448399" y="286529"/>
            <a:ext cx="2275744" cy="227574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nversation ideas during the coronavirus pandemic">
            <a:extLst>
              <a:ext uri="{FF2B5EF4-FFF2-40B4-BE49-F238E27FC236}">
                <a16:creationId xmlns:a16="http://schemas.microsoft.com/office/drawing/2014/main" id="{C6574184-2B66-4184-8AC0-F91D1B327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r="14753" b="3"/>
          <a:stretch/>
        </p:blipFill>
        <p:spPr bwMode="auto">
          <a:xfrm>
            <a:off x="3125968" y="2527224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ee Images : hand, finger, nail, arm, gesture, interaction, wrist, holding  hands, photography, wood, plant, human leg 6240x4160 - - 1568765 - Free  stock photos - PxHere">
            <a:extLst>
              <a:ext uri="{FF2B5EF4-FFF2-40B4-BE49-F238E27FC236}">
                <a16:creationId xmlns:a16="http://schemas.microsoft.com/office/drawing/2014/main" id="{34333304-2597-4F8E-86C3-F5F75BB5F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19983" b="-1"/>
          <a:stretch/>
        </p:blipFill>
        <p:spPr bwMode="auto"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w to talk with kids about COVID-19 | Children's Minnesota">
            <a:extLst>
              <a:ext uri="{FF2B5EF4-FFF2-40B4-BE49-F238E27FC236}">
                <a16:creationId xmlns:a16="http://schemas.microsoft.com/office/drawing/2014/main" id="{F47108E3-9250-4662-A2B4-4DFCBBE11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r="25149" b="3"/>
          <a:stretch/>
        </p:blipFill>
        <p:spPr bwMode="auto">
          <a:xfrm>
            <a:off x="20" y="3917271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198BA7A-A80E-4128-8A01-0F5D26B880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42254" y="875425"/>
            <a:ext cx="4266942" cy="14984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b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Teenagers….</a:t>
            </a:r>
            <a:endParaRPr lang="en-US" kern="12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25519" y="2421682"/>
            <a:ext cx="4983677" cy="363928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>
                <a:solidFill>
                  <a:schemeClr val="accent4"/>
                </a:solidFill>
              </a:rPr>
              <a:t>5. Discussion is important</a:t>
            </a:r>
          </a:p>
          <a:p>
            <a:pPr marL="0">
              <a:lnSpc>
                <a:spcPct val="90000"/>
              </a:lnSpc>
            </a:pPr>
            <a:r>
              <a:rPr lang="en-US" sz="2800" dirty="0">
                <a:solidFill>
                  <a:schemeClr val="accent4"/>
                </a:solidFill>
              </a:rPr>
              <a:t>For everything that scares them, for everything that pressures them, for everything that they would like a second opinion.</a:t>
            </a:r>
          </a:p>
          <a:p>
            <a:pPr marL="0">
              <a:lnSpc>
                <a:spcPct val="90000"/>
              </a:lnSpc>
            </a:pPr>
            <a:r>
              <a:rPr lang="en-US" sz="2800" dirty="0">
                <a:solidFill>
                  <a:schemeClr val="accent4"/>
                </a:solidFill>
              </a:rPr>
              <a:t>In their environment, family, friendly, educational, there are always people they can turn to.</a:t>
            </a:r>
          </a:p>
        </p:txBody>
      </p:sp>
    </p:spTree>
    <p:extLst>
      <p:ext uri="{BB962C8B-B14F-4D97-AF65-F5344CB8AC3E}">
        <p14:creationId xmlns:p14="http://schemas.microsoft.com/office/powerpoint/2010/main" val="259984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0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picture containing headdress, helmet, person, holding&#10;&#10;Description automatically generated">
            <a:extLst>
              <a:ext uri="{FF2B5EF4-FFF2-40B4-BE49-F238E27FC236}">
                <a16:creationId xmlns:a16="http://schemas.microsoft.com/office/drawing/2014/main" id="{86541DEA-54FB-49FE-9192-DC8DEFE3B22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25382" r="9981" b="9091"/>
          <a:stretch/>
        </p:blipFill>
        <p:spPr>
          <a:xfrm>
            <a:off x="20" y="10"/>
            <a:ext cx="7422058" cy="6857990"/>
          </a:xfrm>
          <a:prstGeom prst="rect">
            <a:avLst/>
          </a:prstGeom>
          <a:noFill/>
        </p:spPr>
      </p:pic>
      <p:sp>
        <p:nvSpPr>
          <p:cNvPr id="50" name="Rectangle 42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9248A72-A597-48DF-A270-3389F5D209C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48107" y="2547810"/>
            <a:ext cx="4852849" cy="34666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Today we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are 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facing many things that we do not know how to manage: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Anxiety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Insecurity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Economic, social, psychological difficulties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Fear for our lives and the lives of our own people.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77706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C2E478F-E849-4A8C-AF1F-CBCC78A7CBF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3922034-79FE-4025-A066-1F5087257B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972421" y="1349002"/>
            <a:ext cx="512853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WHAT WE ARE FACING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91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7FA9F-0710-48A7-A759-555A3B653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38267" y="802955"/>
            <a:ext cx="4333814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Teenagers….</a:t>
            </a:r>
            <a:br>
              <a:rPr lang="en-US" sz="3600" b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Η αυξημένη εξάρτηση των παιδιών από την τεχνολογία στη μετά Covid-19 εποχή  - Fibernews">
            <a:extLst>
              <a:ext uri="{FF2B5EF4-FFF2-40B4-BE49-F238E27FC236}">
                <a16:creationId xmlns:a16="http://schemas.microsoft.com/office/drawing/2014/main" id="{D93074FD-A88C-4B08-A049-9A1CE3288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r="2560" b="-3"/>
          <a:stretch/>
        </p:blipFill>
        <p:spPr bwMode="auto">
          <a:xfrm>
            <a:off x="20" y="4310923"/>
            <a:ext cx="3083422" cy="2547077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Ανεξέλεγκτη η χρήση των social από παιδιά στην Ελλάδα - Στο ίντερνετ από  τεσσάρων ετών | ΣΚΑΪ">
            <a:extLst>
              <a:ext uri="{FF2B5EF4-FFF2-40B4-BE49-F238E27FC236}">
                <a16:creationId xmlns:a16="http://schemas.microsoft.com/office/drawing/2014/main" id="{5B331E7C-6C66-422B-87DB-BE3265C31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r="-1" b="-1"/>
          <a:stretch/>
        </p:blipFill>
        <p:spPr bwMode="auto">
          <a:xfrm>
            <a:off x="3532736" y="2984162"/>
            <a:ext cx="2555402" cy="255540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Μεγάλη αύξηση στη χρήση ίντερνετ στην Ελλάδα &lt; Technology | Advertising.gr">
            <a:extLst>
              <a:ext uri="{FF2B5EF4-FFF2-40B4-BE49-F238E27FC236}">
                <a16:creationId xmlns:a16="http://schemas.microsoft.com/office/drawing/2014/main" id="{4F95657A-6E07-4A72-A957-43DB199D7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r="17991" b="-1"/>
          <a:stretch/>
        </p:blipFill>
        <p:spPr bwMode="auto">
          <a:xfrm>
            <a:off x="1" y="-1"/>
            <a:ext cx="3943111" cy="3318096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EF28-7E1A-4E9E-BF61-DECF690C86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16936" y="2257006"/>
            <a:ext cx="5393491" cy="363928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6. Engaging with the internet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At this moment, engaging with the internet is helpful.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It can offer opportunities, help them calm and feel relaxed.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With Social Media they can get in touch with their friends, comment, laugh, unwind.</a:t>
            </a:r>
          </a:p>
        </p:txBody>
      </p:sp>
    </p:spTree>
    <p:extLst>
      <p:ext uri="{BB962C8B-B14F-4D97-AF65-F5344CB8AC3E}">
        <p14:creationId xmlns:p14="http://schemas.microsoft.com/office/powerpoint/2010/main" val="126046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sitting, open, orange, large&#10;&#10;Description automatically generated">
            <a:extLst>
              <a:ext uri="{FF2B5EF4-FFF2-40B4-BE49-F238E27FC236}">
                <a16:creationId xmlns:a16="http://schemas.microsoft.com/office/drawing/2014/main" id="{7AB700F4-25BA-4548-9714-3D5DF4C3C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9" r="-2" b="-2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AAC12E-D54B-466D-BB61-AE577BBC48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01445" y="1978194"/>
            <a:ext cx="5084802" cy="397484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spc="0" dirty="0">
                <a:solidFill>
                  <a:schemeClr val="accent2">
                    <a:lumMod val="50000"/>
                  </a:schemeClr>
                </a:solidFill>
              </a:rPr>
              <a:t>Every crisis can be an opportunity for introspection, analysis, rearrangement, configuration</a:t>
            </a:r>
            <a:r>
              <a:rPr lang="el-GR" sz="2400" spc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400" spc="0" dirty="0">
                <a:solidFill>
                  <a:schemeClr val="accent2">
                    <a:lumMod val="50000"/>
                  </a:schemeClr>
                </a:solidFill>
              </a:rPr>
              <a:t> synthesis, development</a:t>
            </a:r>
            <a:r>
              <a:rPr lang="el-GR" sz="2400" spc="0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en-US" sz="2400" spc="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spc="0" dirty="0">
                <a:solidFill>
                  <a:schemeClr val="accent2">
                    <a:lumMod val="50000"/>
                  </a:schemeClr>
                </a:solidFill>
              </a:rPr>
              <a:t>It enables the redefinition of the requested and priorities.</a:t>
            </a:r>
          </a:p>
          <a:p>
            <a:pPr>
              <a:lnSpc>
                <a:spcPct val="90000"/>
              </a:lnSpc>
            </a:pPr>
            <a:r>
              <a:rPr lang="en-US" sz="2400" spc="0" dirty="0">
                <a:solidFill>
                  <a:schemeClr val="accent2">
                    <a:lumMod val="50000"/>
                  </a:schemeClr>
                </a:solidFill>
              </a:rPr>
              <a:t>However, it also offers the possibility of re-examining what we previously considered data, repositioning towards  them.</a:t>
            </a:r>
          </a:p>
          <a:p>
            <a:pPr>
              <a:lnSpc>
                <a:spcPct val="90000"/>
              </a:lnSpc>
            </a:pPr>
            <a:r>
              <a:rPr lang="en-US" sz="2400" spc="0" dirty="0">
                <a:solidFill>
                  <a:schemeClr val="accent2">
                    <a:lumMod val="50000"/>
                  </a:schemeClr>
                </a:solidFill>
              </a:rPr>
              <a:t>Finally, it offers the opportunity to change ourselves, the world, the future.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5F866-A39A-4F92-955B-656ED20A1E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2406" y="6281098"/>
            <a:ext cx="521208" cy="429768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8C2E478F-E849-4A8C-AF1F-CBCC78A7CBFA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31</a:t>
            </a:fld>
            <a:endParaRPr lang="en-US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33F444C-A347-42CA-9FC3-E1D01721AD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994650" y="531644"/>
            <a:ext cx="419159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n-lt"/>
              </a:rPr>
              <a:t>The crisis </a:t>
            </a:r>
            <a:b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n-lt"/>
              </a:rPr>
            </a:b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n-lt"/>
              </a:rPr>
              <a:t>offers prospects</a:t>
            </a:r>
          </a:p>
        </p:txBody>
      </p:sp>
    </p:spTree>
    <p:extLst>
      <p:ext uri="{BB962C8B-B14F-4D97-AF65-F5344CB8AC3E}">
        <p14:creationId xmlns:p14="http://schemas.microsoft.com/office/powerpoint/2010/main" val="189693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DF59B02-8FA0-41E3-902A-1A9E17D6D2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8090" b="7641"/>
          <a:stretch/>
        </p:blipFill>
        <p:spPr>
          <a:xfrm>
            <a:off x="-78828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FDC459-A633-4CAE-9CEA-D0F91DF9F8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791" y="1815917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n-lt"/>
              </a:rPr>
              <a:t>The crisis </a:t>
            </a:r>
            <a:b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n-lt"/>
              </a:rPr>
            </a:b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n-lt"/>
              </a:rPr>
              <a:t>offers prospects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5F866-A39A-4F92-955B-656ED20A1E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568202" y="1232300"/>
            <a:ext cx="449317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C2E478F-E849-4A8C-AF1F-CBCC78A7CBFA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32</a:t>
            </a:fld>
            <a:endParaRPr lang="en-US" sz="110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AAC12E-D54B-466D-BB61-AE577BBC48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33" y="3158671"/>
            <a:ext cx="6017172" cy="344041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7030A0"/>
                </a:solidFill>
              </a:rPr>
              <a:t>This crisis gives us the opportunity to see our relationship with our children again.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7030A0"/>
                </a:solidFill>
              </a:rPr>
              <a:t>It is the right opportunity to turn to them, to restore our relationship with them (and vice versa).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7030A0"/>
                </a:solidFill>
              </a:rPr>
              <a:t>By helping them overcome their fears, we help ourselves to overcome our owns.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7030A0"/>
                </a:solidFill>
              </a:rPr>
              <a:t>Giving to children, we always get multiples.</a:t>
            </a:r>
          </a:p>
        </p:txBody>
      </p:sp>
    </p:spTree>
    <p:extLst>
      <p:ext uri="{BB962C8B-B14F-4D97-AF65-F5344CB8AC3E}">
        <p14:creationId xmlns:p14="http://schemas.microsoft.com/office/powerpoint/2010/main" val="3066477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1FDC459-A633-4CAE-9CEA-D0F91DF9F8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98293" y="204996"/>
            <a:ext cx="4333814" cy="14540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</a:rPr>
              <a:t>WHAT ABOUT </a:t>
            </a:r>
            <a:r>
              <a:rPr lang="en-US" sz="3300" b="1" kern="12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watching the movie “La Vita è Bella” again?</a:t>
            </a:r>
          </a:p>
        </p:txBody>
      </p:sp>
      <p:sp>
        <p:nvSpPr>
          <p:cNvPr id="26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0894F7-3AC1-4DC3-803D-156F3FD25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986" r="21732" b="-4"/>
          <a:stretch/>
        </p:blipFill>
        <p:spPr>
          <a:xfrm>
            <a:off x="20" y="4310923"/>
            <a:ext cx="3083422" cy="2547077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Picture 7" descr="A person riding a bike in front of a building&#10;&#10;Description automatically generated">
            <a:extLst>
              <a:ext uri="{FF2B5EF4-FFF2-40B4-BE49-F238E27FC236}">
                <a16:creationId xmlns:a16="http://schemas.microsoft.com/office/drawing/2014/main" id="{9E97D11E-E50E-4E1D-9A6B-22EE911768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6766" r="-1" b="6234"/>
          <a:stretch/>
        </p:blipFill>
        <p:spPr>
          <a:xfrm>
            <a:off x="3532736" y="2984162"/>
            <a:ext cx="2555402" cy="255540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29D11-9AC4-4925-BC07-D96D5A25FC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1918" r="12918"/>
          <a:stretch/>
        </p:blipFill>
        <p:spPr>
          <a:xfrm>
            <a:off x="1" y="-1"/>
            <a:ext cx="3943111" cy="3318096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AAC12E-D54B-466D-BB61-AE577BBC48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83095" y="2039392"/>
            <a:ext cx="5708885" cy="380396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In this film Roberto Benigni as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Guido Orefice, a bookshop owner, employs his fertile imagination to shield his son from the horrors of internment in a Nazi concentration camp.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We live in conditions of war, but fortunately the conditions are better now.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We can do it together !!!!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5F866-A39A-4F92-955B-656ED20A1E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C2E478F-E849-4A8C-AF1F-CBCC78A7CBFA}" type="slidenum">
              <a:rPr lang="en-US" sz="1100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33</a:t>
            </a:fld>
            <a:endParaRPr lang="en-US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71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Coronavirus won't end for 2 years, with worse second wave, study warns">
            <a:extLst>
              <a:ext uri="{FF2B5EF4-FFF2-40B4-BE49-F238E27FC236}">
                <a16:creationId xmlns:a16="http://schemas.microsoft.com/office/drawing/2014/main" id="{AD7EA304-DFE5-4509-AC75-7D08E3E0C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" b="-1"/>
          <a:stretch/>
        </p:blipFill>
        <p:spPr bwMode="auto">
          <a:xfrm>
            <a:off x="5194300" y="469900"/>
            <a:ext cx="3695700" cy="2095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young, person, cat&#10;&#10;Description automatically generated">
            <a:extLst>
              <a:ext uri="{FF2B5EF4-FFF2-40B4-BE49-F238E27FC236}">
                <a16:creationId xmlns:a16="http://schemas.microsoft.com/office/drawing/2014/main" id="{93C6F2FF-7BF0-478A-BC19-B6F80FF88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200" y="469900"/>
            <a:ext cx="2717800" cy="2095500"/>
          </a:xfrm>
          <a:prstGeom prst="rect">
            <a:avLst/>
          </a:prstGeom>
        </p:spPr>
      </p:pic>
      <p:pic>
        <p:nvPicPr>
          <p:cNvPr id="7170" name="Picture 2" descr="How the COVID-19 Pandemic Could End - Scientific American">
            <a:extLst>
              <a:ext uri="{FF2B5EF4-FFF2-40B4-BE49-F238E27FC236}">
                <a16:creationId xmlns:a16="http://schemas.microsoft.com/office/drawing/2014/main" id="{69F51385-679B-482E-B174-3068474B7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r="-1" b="15845"/>
          <a:stretch/>
        </p:blipFill>
        <p:spPr bwMode="auto">
          <a:xfrm>
            <a:off x="5194300" y="2641600"/>
            <a:ext cx="6502400" cy="3695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3028" y="1012004"/>
            <a:ext cx="3780223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 cap="none" spc="3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Thank you all.</a:t>
            </a:r>
            <a:br>
              <a:rPr lang="en-US" sz="4400" kern="1200" cap="none" spc="3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4400" kern="1200" cap="none" spc="3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/>
            </a:r>
            <a:br>
              <a:rPr lang="en-US" sz="4400" kern="1200" cap="none" spc="3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3200" kern="1200" cap="none" spc="3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The </a:t>
            </a:r>
            <a:br>
              <a:rPr lang="en-US" sz="3200" kern="1200" cap="none" spc="3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3200" cap="none" spc="300" dirty="0">
                <a:solidFill>
                  <a:srgbClr val="FFFFFF"/>
                </a:solidFill>
                <a:latin typeface="+mn-lt"/>
              </a:rPr>
              <a:t>Erasmus “</a:t>
            </a:r>
            <a:r>
              <a:rPr lang="en-US" sz="3200" cap="none" spc="300" dirty="0" err="1">
                <a:solidFill>
                  <a:srgbClr val="FFFFFF"/>
                </a:solidFill>
                <a:latin typeface="+mn-lt"/>
              </a:rPr>
              <a:t>THatS</a:t>
            </a:r>
            <a:r>
              <a:rPr lang="en-US" sz="3200" cap="none" spc="300" dirty="0">
                <a:solidFill>
                  <a:srgbClr val="FFFFFF"/>
                </a:solidFill>
                <a:latin typeface="+mn-lt"/>
              </a:rPr>
              <a:t>”</a:t>
            </a:r>
            <a:br>
              <a:rPr lang="en-US" sz="3200" cap="none" spc="300" dirty="0">
                <a:solidFill>
                  <a:srgbClr val="FFFFFF"/>
                </a:solidFill>
                <a:latin typeface="+mn-lt"/>
              </a:rPr>
            </a:br>
            <a:r>
              <a:rPr lang="en-US" sz="3200" kern="1200" cap="none" spc="3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Team. </a:t>
            </a:r>
          </a:p>
        </p:txBody>
      </p:sp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B05BC0-0DDE-4E8A-ADF2-D26CCB5D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37730" y="10"/>
            <a:ext cx="12192000" cy="6857990"/>
          </a:xfrm>
          <a:prstGeom prst="rect">
            <a:avLst/>
          </a:prstGeom>
        </p:spPr>
      </p:pic>
      <p:sp>
        <p:nvSpPr>
          <p:cNvPr id="3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5C12-E784-444E-B868-DE2AE85742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568203" y="1232300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C2E478F-E849-4A8C-AF1F-CBCC78A7CBFA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4</a:t>
            </a:fld>
            <a:endParaRPr lang="en-US" sz="110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EB190292-81D5-430D-B332-AD2F15C197C8}"/>
              </a:ext>
            </a:extLst>
          </p:cNvPr>
          <p:cNvSpPr txBox="1">
            <a:spLocks/>
          </p:cNvSpPr>
          <p:nvPr/>
        </p:nvSpPr>
        <p:spPr>
          <a:xfrm>
            <a:off x="502920" y="3417573"/>
            <a:ext cx="4869180" cy="3440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lnSpc>
                <a:spcPct val="90000"/>
              </a:lnSpc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B0513-1171-4BE5-956A-EE3BFC7EC9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47039" y="2241647"/>
            <a:ext cx="39773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cap="none" dirty="0">
                <a:latin typeface="+mn-lt"/>
              </a:rPr>
              <a:t>W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 </a:t>
            </a:r>
            <a:r>
              <a:rPr lang="en-US" altLang="en-US" sz="4000" cap="none" dirty="0">
                <a:latin typeface="+mn-lt"/>
              </a:rPr>
              <a:t>are</a:t>
            </a:r>
            <a:r>
              <a:rPr lang="el-GR" altLang="en-US" sz="4000" cap="none" dirty="0">
                <a:latin typeface="+mn-lt"/>
              </a:rPr>
              <a:t> 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afraid of</a:t>
            </a:r>
            <a:r>
              <a:rPr kumimoji="0" lang="el-G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: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BE8FD-B199-414A-A487-DFBB6C5084E0}"/>
              </a:ext>
            </a:extLst>
          </p:cNvPr>
          <p:cNvSpPr txBox="1"/>
          <p:nvPr/>
        </p:nvSpPr>
        <p:spPr>
          <a:xfrm>
            <a:off x="152624" y="3429163"/>
            <a:ext cx="61811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How will the Covid-19 pandemic </a:t>
            </a:r>
            <a:r>
              <a:rPr lang="el-GR" sz="2400" dirty="0"/>
              <a:t> </a:t>
            </a:r>
            <a:r>
              <a:rPr lang="en-US" sz="2400" dirty="0"/>
              <a:t>affect us?</a:t>
            </a:r>
          </a:p>
          <a:p>
            <a:r>
              <a:rPr lang="en-US" sz="2400" dirty="0"/>
              <a:t>Will we survive?</a:t>
            </a:r>
          </a:p>
          <a:p>
            <a:r>
              <a:rPr lang="en-US" sz="2400" dirty="0"/>
              <a:t>How much will it cost for our family planning?</a:t>
            </a:r>
          </a:p>
          <a:p>
            <a:r>
              <a:rPr lang="en-US" sz="2400" dirty="0"/>
              <a:t>Will we make it?</a:t>
            </a:r>
          </a:p>
        </p:txBody>
      </p:sp>
    </p:spTree>
    <p:extLst>
      <p:ext uri="{BB962C8B-B14F-4D97-AF65-F5344CB8AC3E}">
        <p14:creationId xmlns:p14="http://schemas.microsoft.com/office/powerpoint/2010/main" val="4108225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9265" y="612368"/>
            <a:ext cx="5246312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</a:t>
            </a:r>
            <a:r>
              <a:rPr lang="en-US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we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feel</a:t>
            </a:r>
            <a:endParaRPr lang="en-US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 descr="A picture containing ball, blue&#10;&#10;Description automatically generated">
            <a:extLst>
              <a:ext uri="{FF2B5EF4-FFF2-40B4-BE49-F238E27FC236}">
                <a16:creationId xmlns:a16="http://schemas.microsoft.com/office/drawing/2014/main" id="{4DA70B04-04C5-453D-B717-71B97056E3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9198" b="4"/>
          <a:stretch/>
        </p:blipFill>
        <p:spPr>
          <a:xfrm>
            <a:off x="20" y="4310923"/>
            <a:ext cx="3083422" cy="2547077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3AAC72-F80A-4DA4-8613-2225171C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9003" r="8243" b="-5"/>
          <a:stretch/>
        </p:blipFill>
        <p:spPr>
          <a:xfrm>
            <a:off x="3532736" y="2984162"/>
            <a:ext cx="2555402" cy="255540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74F0E9-12EE-427B-A9D0-E1AF3E07B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193" r="24239" b="4"/>
          <a:stretch/>
        </p:blipFill>
        <p:spPr>
          <a:xfrm>
            <a:off x="1" y="-1"/>
            <a:ext cx="3943111" cy="3318096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EB190292-81D5-430D-B332-AD2F15C197C8}"/>
              </a:ext>
            </a:extLst>
          </p:cNvPr>
          <p:cNvSpPr txBox="1">
            <a:spLocks/>
          </p:cNvSpPr>
          <p:nvPr/>
        </p:nvSpPr>
        <p:spPr>
          <a:xfrm>
            <a:off x="6398076" y="1908184"/>
            <a:ext cx="4997068" cy="4489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5C12-E784-444E-B868-DE2AE85742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25930" y="6223702"/>
            <a:ext cx="570728" cy="31406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C2E478F-E849-4A8C-AF1F-CBCC78A7CBFA}" type="slidenum">
              <a:rPr lang="en-US" sz="900">
                <a:solidFill>
                  <a:srgbClr val="898989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C3B776-7C7C-450D-A04F-2BF6B5013B03}"/>
              </a:ext>
            </a:extLst>
          </p:cNvPr>
          <p:cNvSpPr txBox="1"/>
          <p:nvPr/>
        </p:nvSpPr>
        <p:spPr>
          <a:xfrm>
            <a:off x="7466892" y="1732954"/>
            <a:ext cx="45164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A53F52"/>
                </a:solidFill>
              </a:rPr>
              <a:t>Clearly, there are normal responses to an abnormal condition. We may have already encountered some: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A53F52"/>
                </a:solidFill>
              </a:rPr>
              <a:t>Strong feelings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A53F52"/>
                </a:solidFill>
              </a:rPr>
              <a:t>Fear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A53F52"/>
                </a:solidFill>
              </a:rPr>
              <a:t>Refusal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A53F52"/>
                </a:solidFill>
              </a:rPr>
              <a:t>Other symptoms, such as headaches, nightmares, insomnia, fatigue.</a:t>
            </a:r>
          </a:p>
        </p:txBody>
      </p:sp>
    </p:spTree>
    <p:extLst>
      <p:ext uri="{BB962C8B-B14F-4D97-AF65-F5344CB8AC3E}">
        <p14:creationId xmlns:p14="http://schemas.microsoft.com/office/powerpoint/2010/main" val="77418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72" y="501538"/>
            <a:ext cx="4069080" cy="19601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we react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A0C048C-5A0C-4BCE-84AE-BAA53865D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4627" r="-1" b="-1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EB190292-81D5-430D-B332-AD2F15C197C8}"/>
              </a:ext>
            </a:extLst>
          </p:cNvPr>
          <p:cNvSpPr txBox="1">
            <a:spLocks/>
          </p:cNvSpPr>
          <p:nvPr/>
        </p:nvSpPr>
        <p:spPr>
          <a:xfrm>
            <a:off x="7743949" y="2263039"/>
            <a:ext cx="4069080" cy="402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5C12-E784-444E-B868-DE2AE857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8C2E478F-E849-4A8C-AF1F-CBCC78A7CBFA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BF2849-2A6D-41D3-9031-E8B2D89CF07A}"/>
              </a:ext>
            </a:extLst>
          </p:cNvPr>
          <p:cNvSpPr txBox="1"/>
          <p:nvPr/>
        </p:nvSpPr>
        <p:spPr>
          <a:xfrm>
            <a:off x="7998702" y="2074115"/>
            <a:ext cx="424245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Those are gradually being replaced by: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Frustration,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Dissatisfaction,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Denial of expectations</a:t>
            </a:r>
          </a:p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And then from: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Recovery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Redefining the situation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3775342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D46C1A6-2260-40C0-8078-914A9F1DA7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75" r="21972" b="157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EB190292-81D5-430D-B332-AD2F15C197C8}"/>
              </a:ext>
            </a:extLst>
          </p:cNvPr>
          <p:cNvSpPr txBox="1">
            <a:spLocks/>
          </p:cNvSpPr>
          <p:nvPr/>
        </p:nvSpPr>
        <p:spPr>
          <a:xfrm>
            <a:off x="424815" y="2452624"/>
            <a:ext cx="4709953" cy="3638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There are cases where the treatment is not normal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>
              <a:lnSpc>
                <a:spcPct val="9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Psychological difficulties</a:t>
            </a:r>
          </a:p>
          <a:p>
            <a:pPr marL="0">
              <a:lnSpc>
                <a:spcPct val="9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Expanded and constant stress</a:t>
            </a:r>
          </a:p>
          <a:p>
            <a:pPr marL="0">
              <a:lnSpc>
                <a:spcPct val="9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Desperation</a:t>
            </a:r>
          </a:p>
          <a:p>
            <a:pPr marL="0">
              <a:lnSpc>
                <a:spcPct val="9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Depression</a:t>
            </a:r>
          </a:p>
          <a:p>
            <a:pPr marL="0">
              <a:lnSpc>
                <a:spcPct val="9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Constant sense of danger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5C12-E784-444E-B868-DE2AE857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C2E478F-E849-4A8C-AF1F-CBCC78A7CBFA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264BB-97C3-400A-AE78-1E42D0E3E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093" y="1182117"/>
            <a:ext cx="53765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61B0FF"/>
                </a:solidFill>
                <a:effectLst/>
                <a:latin typeface="+mn-lt"/>
              </a:rPr>
              <a:t>Pathological reactions</a:t>
            </a:r>
          </a:p>
        </p:txBody>
      </p:sp>
    </p:spTree>
    <p:extLst>
      <p:ext uri="{BB962C8B-B14F-4D97-AF65-F5344CB8AC3E}">
        <p14:creationId xmlns:p14="http://schemas.microsoft.com/office/powerpoint/2010/main" val="1289421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ffiti on a wall&#10;&#10;Description automatically generated">
            <a:extLst>
              <a:ext uri="{FF2B5EF4-FFF2-40B4-BE49-F238E27FC236}">
                <a16:creationId xmlns:a16="http://schemas.microsoft.com/office/drawing/2014/main" id="{D405F2F5-1993-44F7-8096-4C62073BA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4" r="31602" b="-2"/>
          <a:stretch/>
        </p:blipFill>
        <p:spPr>
          <a:xfrm>
            <a:off x="-9527" y="3725"/>
            <a:ext cx="5846165" cy="685054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37" name="Freeform: Shape 36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38" name="Freeform: Shape 37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0574" y="2102178"/>
            <a:ext cx="5843760" cy="4619134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400" cap="none" spc="0" dirty="0">
                <a:solidFill>
                  <a:schemeClr val="tx2"/>
                </a:solidFill>
              </a:rPr>
              <a:t>Everyone is overwhelmed by stress:</a:t>
            </a:r>
          </a:p>
          <a:p>
            <a:pPr algn="l">
              <a:lnSpc>
                <a:spcPct val="90000"/>
              </a:lnSpc>
            </a:pPr>
            <a:r>
              <a:rPr lang="en-US" sz="2400" cap="none" spc="0" dirty="0">
                <a:solidFill>
                  <a:schemeClr val="tx2"/>
                </a:solidFill>
              </a:rPr>
              <a:t>He</a:t>
            </a:r>
            <a:r>
              <a:rPr lang="el-GR" sz="2400" cap="none" spc="0" dirty="0">
                <a:solidFill>
                  <a:schemeClr val="tx2"/>
                </a:solidFill>
              </a:rPr>
              <a:t> (</a:t>
            </a:r>
            <a:r>
              <a:rPr lang="en-US" sz="2400" cap="none" spc="0" dirty="0">
                <a:solidFill>
                  <a:schemeClr val="tx2"/>
                </a:solidFill>
              </a:rPr>
              <a:t>she</a:t>
            </a:r>
            <a:r>
              <a:rPr lang="el-GR" sz="2400" cap="none" spc="0" dirty="0">
                <a:solidFill>
                  <a:schemeClr val="tx2"/>
                </a:solidFill>
              </a:rPr>
              <a:t>)</a:t>
            </a:r>
            <a:r>
              <a:rPr lang="en-US" sz="2400" cap="none" spc="0" dirty="0">
                <a:solidFill>
                  <a:schemeClr val="tx2"/>
                </a:solidFill>
              </a:rPr>
              <a:t> has negative thoughts</a:t>
            </a:r>
          </a:p>
          <a:p>
            <a:pPr algn="l">
              <a:lnSpc>
                <a:spcPct val="90000"/>
              </a:lnSpc>
            </a:pPr>
            <a:r>
              <a:rPr lang="en-US" sz="2400" cap="none" spc="0" dirty="0">
                <a:solidFill>
                  <a:schemeClr val="tx2"/>
                </a:solidFill>
              </a:rPr>
              <a:t>He does not think of the future with positive colors</a:t>
            </a:r>
          </a:p>
          <a:p>
            <a:pPr algn="l">
              <a:lnSpc>
                <a:spcPct val="90000"/>
              </a:lnSpc>
            </a:pPr>
            <a:r>
              <a:rPr lang="en-US" sz="2400" cap="none" spc="0" dirty="0">
                <a:solidFill>
                  <a:schemeClr val="tx2"/>
                </a:solidFill>
              </a:rPr>
              <a:t>He</a:t>
            </a:r>
            <a:r>
              <a:rPr lang="el-GR" sz="2400" cap="none" spc="0" dirty="0">
                <a:solidFill>
                  <a:schemeClr val="tx2"/>
                </a:solidFill>
              </a:rPr>
              <a:t> </a:t>
            </a:r>
            <a:r>
              <a:rPr lang="en-US" sz="2400" cap="none" spc="0" dirty="0">
                <a:solidFill>
                  <a:schemeClr val="tx2"/>
                </a:solidFill>
              </a:rPr>
              <a:t>focuses on problems</a:t>
            </a:r>
          </a:p>
          <a:p>
            <a:pPr algn="l">
              <a:lnSpc>
                <a:spcPct val="90000"/>
              </a:lnSpc>
            </a:pPr>
            <a:r>
              <a:rPr lang="en-US" sz="2400" cap="none" spc="0" dirty="0">
                <a:solidFill>
                  <a:schemeClr val="tx2"/>
                </a:solidFill>
              </a:rPr>
              <a:t>He</a:t>
            </a:r>
            <a:r>
              <a:rPr lang="el-GR" sz="2400" cap="none" spc="0" dirty="0">
                <a:solidFill>
                  <a:schemeClr val="tx2"/>
                </a:solidFill>
              </a:rPr>
              <a:t> </a:t>
            </a:r>
            <a:r>
              <a:rPr lang="en-US" sz="2400" cap="none" spc="0" dirty="0">
                <a:solidFill>
                  <a:schemeClr val="tx2"/>
                </a:solidFill>
              </a:rPr>
              <a:t>is unable to concentrate on what he is doing</a:t>
            </a:r>
          </a:p>
          <a:p>
            <a:pPr algn="l">
              <a:lnSpc>
                <a:spcPct val="90000"/>
              </a:lnSpc>
            </a:pPr>
            <a:r>
              <a:rPr lang="en-US" sz="2400" cap="none" spc="0" dirty="0">
                <a:solidFill>
                  <a:schemeClr val="tx2"/>
                </a:solidFill>
              </a:rPr>
              <a:t>He</a:t>
            </a:r>
            <a:r>
              <a:rPr lang="el-GR" sz="2400" cap="none" spc="0" dirty="0">
                <a:solidFill>
                  <a:schemeClr val="tx2"/>
                </a:solidFill>
              </a:rPr>
              <a:t> </a:t>
            </a:r>
            <a:r>
              <a:rPr lang="en-US" sz="2400" cap="none" spc="0" dirty="0">
                <a:solidFill>
                  <a:schemeClr val="tx2"/>
                </a:solidFill>
              </a:rPr>
              <a:t>changes the way he thinks, all those ideas and beliefs that allowed him</a:t>
            </a:r>
            <a:r>
              <a:rPr lang="el-GR" sz="2400" cap="none" spc="0" dirty="0">
                <a:solidFill>
                  <a:schemeClr val="tx2"/>
                </a:solidFill>
              </a:rPr>
              <a:t> (</a:t>
            </a:r>
            <a:r>
              <a:rPr lang="en-US" sz="2400" cap="none" spc="0" dirty="0">
                <a:solidFill>
                  <a:schemeClr val="tx2"/>
                </a:solidFill>
              </a:rPr>
              <a:t>her</a:t>
            </a:r>
            <a:r>
              <a:rPr lang="el-GR" sz="2400" cap="none" spc="0" dirty="0">
                <a:solidFill>
                  <a:schemeClr val="tx2"/>
                </a:solidFill>
              </a:rPr>
              <a:t>)</a:t>
            </a:r>
            <a:r>
              <a:rPr lang="en-US" sz="2400" cap="none" spc="0" dirty="0">
                <a:solidFill>
                  <a:schemeClr val="tx2"/>
                </a:solidFill>
              </a:rPr>
              <a:t> to feel safe in his</a:t>
            </a:r>
            <a:r>
              <a:rPr lang="el-GR" sz="2400" cap="none" spc="0" dirty="0">
                <a:solidFill>
                  <a:schemeClr val="tx2"/>
                </a:solidFill>
              </a:rPr>
              <a:t> </a:t>
            </a:r>
            <a:r>
              <a:rPr lang="en-US" sz="2400" cap="none" spc="0" dirty="0">
                <a:solidFill>
                  <a:schemeClr val="tx2"/>
                </a:solidFill>
              </a:rPr>
              <a:t>environment, with the people around him.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3EA68B1-AD67-484E-9179-7488B4FD9A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95531" y="792590"/>
            <a:ext cx="6522297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61B0FF"/>
                </a:solidFill>
                <a:effectLst/>
                <a:latin typeface="+mn-lt"/>
                <a:cs typeface="Calibri" panose="020F0502020204030204" pitchFamily="34" charset="0"/>
              </a:rPr>
              <a:t>STAYING IN CONDITIONS </a:t>
            </a:r>
            <a:r>
              <a:rPr kumimoji="0" lang="el-GR" altLang="en-US" sz="2400" b="1" i="0" u="none" strike="noStrike" cap="none" normalizeH="0" baseline="0" dirty="0">
                <a:ln>
                  <a:noFill/>
                </a:ln>
                <a:solidFill>
                  <a:srgbClr val="61B0FF"/>
                </a:solidFill>
                <a:effectLst/>
                <a:latin typeface="+mn-lt"/>
                <a:cs typeface="Calibri" panose="020F0502020204030204" pitchFamily="34" charset="0"/>
              </a:rPr>
              <a:t/>
            </a:r>
            <a:br>
              <a:rPr kumimoji="0" lang="el-GR" altLang="en-US" sz="2400" b="1" i="0" u="none" strike="noStrike" cap="none" normalizeH="0" baseline="0" dirty="0">
                <a:ln>
                  <a:noFill/>
                </a:ln>
                <a:solidFill>
                  <a:srgbClr val="61B0FF"/>
                </a:solidFill>
                <a:effectLst/>
                <a:latin typeface="+mn-lt"/>
                <a:cs typeface="Calibri" panose="020F0502020204030204" pitchFamily="34" charset="0"/>
              </a:rPr>
            </a:b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61B0FF"/>
                </a:solidFill>
                <a:effectLst/>
                <a:latin typeface="+mn-lt"/>
                <a:cs typeface="Calibri" panose="020F0502020204030204" pitchFamily="34" charset="0"/>
              </a:rPr>
              <a:t>OF STRESS</a:t>
            </a:r>
          </a:p>
        </p:txBody>
      </p:sp>
    </p:spTree>
    <p:extLst>
      <p:ext uri="{BB962C8B-B14F-4D97-AF65-F5344CB8AC3E}">
        <p14:creationId xmlns:p14="http://schemas.microsoft.com/office/powerpoint/2010/main" val="839779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93863800-85E5-44A7-96E9-521CE8826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134" y="145259"/>
            <a:ext cx="5136412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kern="1200" spc="3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The two </a:t>
            </a:r>
            <a:r>
              <a:rPr lang="en-US" sz="2400" b="1" kern="1200" spc="3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lockdowns</a:t>
            </a:r>
            <a:endParaRPr lang="en-US" b="1" kern="1200" spc="300" dirty="0">
              <a:solidFill>
                <a:schemeClr val="accent1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 descr="Lockdown -Ωράρια: Τι ισχύει από 13/11 για καταστήματα τροφίμων, περίπτερα,  delivery - Αλλες υπηρεσίες">
            <a:extLst>
              <a:ext uri="{FF2B5EF4-FFF2-40B4-BE49-F238E27FC236}">
                <a16:creationId xmlns:a16="http://schemas.microsoft.com/office/drawing/2014/main" id="{16484C70-5D37-4046-A37D-4CEEE503B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r="542"/>
          <a:stretch/>
        </p:blipFill>
        <p:spPr bwMode="auto">
          <a:xfrm>
            <a:off x="-2" y="10"/>
            <a:ext cx="5779884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outdoor, building, walking, sidewalk&#10;&#10;Description automatically generated">
            <a:extLst>
              <a:ext uri="{FF2B5EF4-FFF2-40B4-BE49-F238E27FC236}">
                <a16:creationId xmlns:a16="http://schemas.microsoft.com/office/drawing/2014/main" id="{DEA71F2D-D2EC-4291-92C4-0E3329E27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080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graphicFrame>
        <p:nvGraphicFramePr>
          <p:cNvPr id="1028" name="Content Placeholder 4">
            <a:extLst>
              <a:ext uri="{FF2B5EF4-FFF2-40B4-BE49-F238E27FC236}">
                <a16:creationId xmlns:a16="http://schemas.microsoft.com/office/drawing/2014/main" id="{DA4E1881-0031-40FD-93F8-3E1D138DC91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24816766"/>
              </p:ext>
            </p:extLst>
          </p:nvPr>
        </p:nvGraphicFramePr>
        <p:xfrm>
          <a:off x="6242450" y="1133048"/>
          <a:ext cx="5779883" cy="5405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E69FE38-B9E0-4441-8A00-92DDB88D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8C2E478F-E849-4A8C-AF1F-CBCC78A7CBFA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65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Custom 1">
      <a:majorFont>
        <a:latin typeface="Calibri Light"/>
        <a:ea typeface=""/>
        <a:cs typeface=""/>
      </a:majorFont>
      <a:minorFont>
        <a:latin typeface="Papyr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presentation_Win32_LW_v2.potx" id="{3AEEB70B-72AA-432B-B699-7833EBF4B1FE}" vid="{14A49A59-25D4-4203-BE02-DE6939C7C5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B7E2D32-4FDD-4266-880C-17595B8014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BB9993-D5F9-46FA-B2E5-80E3632E9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D9F223-918A-45AF-9B53-56AB9E5E218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1605</Words>
  <Application>Microsoft Office PowerPoint</Application>
  <PresentationFormat>Szélesvásznú</PresentationFormat>
  <Paragraphs>201</Paragraphs>
  <Slides>34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3" baseType="lpstr">
      <vt:lpstr>Agency FB</vt:lpstr>
      <vt:lpstr>Arial</vt:lpstr>
      <vt:lpstr>Biome Light</vt:lpstr>
      <vt:lpstr>Calibri</vt:lpstr>
      <vt:lpstr>Calibri Light</vt:lpstr>
      <vt:lpstr>Helvetica Neue Medium</vt:lpstr>
      <vt:lpstr>Papyrus</vt:lpstr>
      <vt:lpstr>Wingdings</vt:lpstr>
      <vt:lpstr>Office Theme</vt:lpstr>
      <vt:lpstr>Dealing with COVID-19</vt:lpstr>
      <vt:lpstr>- We live an unprecedented experience.  - We were not prepared for something similar.  - It has been argued that we are living a war, without military violence.  - This is the biggest global crisis in economic and social level since World War II </vt:lpstr>
      <vt:lpstr>WHAT WE ARE FACING </vt:lpstr>
      <vt:lpstr>We are afraid of: </vt:lpstr>
      <vt:lpstr>what we feel</vt:lpstr>
      <vt:lpstr>How we react</vt:lpstr>
      <vt:lpstr>Pathological reactions</vt:lpstr>
      <vt:lpstr>STAYING IN CONDITIONS  OF STRESS</vt:lpstr>
      <vt:lpstr>The two lockdowns</vt:lpstr>
      <vt:lpstr>The absurd</vt:lpstr>
      <vt:lpstr>THE TEENAGERS</vt:lpstr>
      <vt:lpstr>WE ARE TAKING CARE OF: </vt:lpstr>
      <vt:lpstr>WE ARE TAKING CARE OF ….</vt:lpstr>
      <vt:lpstr>WE ARE TAKING CARE OF: </vt:lpstr>
      <vt:lpstr>AS  PARENTS…</vt:lpstr>
      <vt:lpstr>AS PARENTS</vt:lpstr>
      <vt:lpstr>As parents</vt:lpstr>
      <vt:lpstr>PowerPoint-bemutató</vt:lpstr>
      <vt:lpstr>As parents…</vt:lpstr>
      <vt:lpstr>As parents…</vt:lpstr>
      <vt:lpstr>As parents….</vt:lpstr>
      <vt:lpstr>As parents…</vt:lpstr>
      <vt:lpstr>As parents….</vt:lpstr>
      <vt:lpstr>As parents….</vt:lpstr>
      <vt:lpstr>Teenagers….</vt:lpstr>
      <vt:lpstr>PowerPoint-bemutató</vt:lpstr>
      <vt:lpstr>Teenagers….</vt:lpstr>
      <vt:lpstr>Teenagers….</vt:lpstr>
      <vt:lpstr>Teenagers….</vt:lpstr>
      <vt:lpstr>Teenagers…. </vt:lpstr>
      <vt:lpstr>The crisis  offers prospects</vt:lpstr>
      <vt:lpstr>The crisis  offers prospects</vt:lpstr>
      <vt:lpstr>WHAT ABOUT watching the movie “La Vita è Bella” again?</vt:lpstr>
      <vt:lpstr>Thank you all.  The  Erasmus “THatS” Team.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ΑΝΤΙΜΕΤΩΠΙΖΟΝΤΑΣ  ΤΟΝ Covid – 19</dc:title>
  <dc:creator>Aikaterini Boukorou</dc:creator>
  <cp:lastModifiedBy>Páli  Noémi</cp:lastModifiedBy>
  <cp:revision>89</cp:revision>
  <dcterms:created xsi:type="dcterms:W3CDTF">2020-12-05T16:20:55Z</dcterms:created>
  <dcterms:modified xsi:type="dcterms:W3CDTF">2021-10-12T05:51:37Z</dcterms:modified>
</cp:coreProperties>
</file>